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0698163" cy="7543800"/>
  <p:notesSz cx="7543800" cy="10698163"/>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01" d="100"/>
          <a:sy n="101" d="100"/>
        </p:scale>
        <p:origin x="82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kalkylblad.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1"/>
  <c:style val="2"/>
  <c:chart>
    <c:autoTitleDeleted val="1"/>
    <c:plotArea>
      <c:layout>
        <c:manualLayout>
          <c:layoutTarget val="inner"/>
          <c:xMode val="edge"/>
          <c:yMode val="edge"/>
          <c:x val="0"/>
          <c:y val="0.05"/>
          <c:w val="1"/>
          <c:h val="0.85"/>
        </c:manualLayout>
      </c:layout>
      <c:doughnutChart>
        <c:varyColors val="0"/>
        <c:ser>
          <c:idx val="0"/>
          <c:order val="0"/>
          <c:tx>
            <c:strRef>
              <c:f>Sheet1!$B$1</c:f>
              <c:strCache>
                <c:ptCount val="1"/>
                <c:pt idx="0">
                  <c:v>HME Index</c:v>
                </c:pt>
              </c:strCache>
            </c:strRef>
          </c:tx>
          <c:spPr>
            <a:solidFill>
              <a:schemeClr val="accent1"/>
            </a:solidFill>
            <a:ln w="9525" cap="flat">
              <a:solidFill>
                <a:srgbClr val="F9F9F9"/>
              </a:solidFill>
              <a:prstDash val="solid"/>
              <a:round/>
            </a:ln>
            <a:effectLst/>
          </c:spPr>
          <c:dPt>
            <c:idx val="0"/>
            <c:bubble3D val="0"/>
            <c:spPr>
              <a:solidFill>
                <a:srgbClr val="E74C3C"/>
              </a:solidFill>
              <a:ln w="12700" cap="flat">
                <a:solidFill>
                  <a:srgbClr val="F1F1F1"/>
                </a:solidFill>
                <a:prstDash val="solid"/>
                <a:round/>
              </a:ln>
              <a:effectLst/>
            </c:spPr>
            <c:extLst>
              <c:ext xmlns:c16="http://schemas.microsoft.com/office/drawing/2014/chart" uri="{C3380CC4-5D6E-409C-BE32-E72D297353CC}">
                <c16:uniqueId val="{00000001-7489-473C-8872-E03428A2D47B}"/>
              </c:ext>
            </c:extLst>
          </c:dPt>
          <c:dPt>
            <c:idx val="1"/>
            <c:bubble3D val="0"/>
            <c:spPr>
              <a:solidFill>
                <a:srgbClr val="F29D94"/>
              </a:solidFill>
              <a:ln w="12700" cap="flat">
                <a:solidFill>
                  <a:srgbClr val="F1F1F1"/>
                </a:solidFill>
                <a:prstDash val="solid"/>
                <a:round/>
              </a:ln>
              <a:effectLst/>
            </c:spPr>
            <c:extLst>
              <c:ext xmlns:c16="http://schemas.microsoft.com/office/drawing/2014/chart" uri="{C3380CC4-5D6E-409C-BE32-E72D297353CC}">
                <c16:uniqueId val="{00000003-7489-473C-8872-E03428A2D47B}"/>
              </c:ext>
            </c:extLst>
          </c:dPt>
          <c:dPt>
            <c:idx val="2"/>
            <c:bubble3D val="0"/>
            <c:spPr>
              <a:solidFill>
                <a:srgbClr val="F8E187"/>
              </a:solidFill>
              <a:ln w="12700" cap="flat">
                <a:solidFill>
                  <a:srgbClr val="F1F1F1"/>
                </a:solidFill>
                <a:prstDash val="solid"/>
                <a:round/>
              </a:ln>
              <a:effectLst/>
            </c:spPr>
            <c:extLst>
              <c:ext xmlns:c16="http://schemas.microsoft.com/office/drawing/2014/chart" uri="{C3380CC4-5D6E-409C-BE32-E72D297353CC}">
                <c16:uniqueId val="{00000005-7489-473C-8872-E03428A2D47B}"/>
              </c:ext>
            </c:extLst>
          </c:dPt>
          <c:dPt>
            <c:idx val="3"/>
            <c:bubble3D val="0"/>
            <c:spPr>
              <a:solidFill>
                <a:srgbClr val="8CE3B1"/>
              </a:solidFill>
              <a:ln w="12700" cap="flat">
                <a:solidFill>
                  <a:srgbClr val="F1F1F1"/>
                </a:solidFill>
                <a:prstDash val="solid"/>
                <a:round/>
              </a:ln>
              <a:effectLst/>
            </c:spPr>
            <c:extLst>
              <c:ext xmlns:c16="http://schemas.microsoft.com/office/drawing/2014/chart" uri="{C3380CC4-5D6E-409C-BE32-E72D297353CC}">
                <c16:uniqueId val="{00000007-7489-473C-8872-E03428A2D47B}"/>
              </c:ext>
            </c:extLst>
          </c:dPt>
          <c:dPt>
            <c:idx val="4"/>
            <c:bubble3D val="0"/>
            <c:spPr>
              <a:solidFill>
                <a:srgbClr val="2ECC71"/>
              </a:solidFill>
              <a:ln w="12700" cap="flat">
                <a:solidFill>
                  <a:srgbClr val="F1F1F1"/>
                </a:solidFill>
                <a:prstDash val="solid"/>
                <a:round/>
              </a:ln>
              <a:effectLst/>
            </c:spPr>
            <c:extLst>
              <c:ext xmlns:c16="http://schemas.microsoft.com/office/drawing/2014/chart" uri="{C3380CC4-5D6E-409C-BE32-E72D297353CC}">
                <c16:uniqueId val="{00000009-7489-473C-8872-E03428A2D47B}"/>
              </c:ext>
            </c:extLst>
          </c:dPt>
          <c:dLbls>
            <c:dLbl>
              <c:idx val="0"/>
              <c:numFmt formatCode="0%" sourceLinked="0"/>
              <c:spPr/>
              <c:txPr>
                <a:bodyPr/>
                <a:lstStyle/>
                <a:p>
                  <a:pPr>
                    <a:defRPr sz="1700" b="1" i="0" u="none" strike="noStrike">
                      <a:solidFill>
                        <a:srgbClr val="F8F8F8"/>
                      </a:solidFill>
                      <a:latin typeface="Open Sans"/>
                    </a:defRPr>
                  </a:pPr>
                  <a:endParaRPr lang="sv-SE"/>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489-473C-8872-E03428A2D47B}"/>
                </c:ext>
              </c:extLst>
            </c:dLbl>
            <c:dLbl>
              <c:idx val="1"/>
              <c:numFmt formatCode="0%" sourceLinked="0"/>
              <c:spPr/>
              <c:txPr>
                <a:bodyPr/>
                <a:lstStyle/>
                <a:p>
                  <a:pPr>
                    <a:defRPr sz="1700" b="1" i="0" u="none" strike="noStrike">
                      <a:solidFill>
                        <a:srgbClr val="000000"/>
                      </a:solidFill>
                      <a:latin typeface="Open Sans"/>
                    </a:defRPr>
                  </a:pPr>
                  <a:endParaRPr lang="sv-SE"/>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489-473C-8872-E03428A2D47B}"/>
                </c:ext>
              </c:extLst>
            </c:dLbl>
            <c:dLbl>
              <c:idx val="2"/>
              <c:numFmt formatCode="0%" sourceLinked="0"/>
              <c:spPr/>
              <c:txPr>
                <a:bodyPr/>
                <a:lstStyle/>
                <a:p>
                  <a:pPr>
                    <a:defRPr sz="1700" b="1" i="0" u="none" strike="noStrike">
                      <a:solidFill>
                        <a:srgbClr val="000000"/>
                      </a:solidFill>
                      <a:latin typeface="Open Sans"/>
                    </a:defRPr>
                  </a:pPr>
                  <a:endParaRPr lang="sv-SE"/>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489-473C-8872-E03428A2D47B}"/>
                </c:ext>
              </c:extLst>
            </c:dLbl>
            <c:dLbl>
              <c:idx val="3"/>
              <c:numFmt formatCode="0%" sourceLinked="0"/>
              <c:spPr/>
              <c:txPr>
                <a:bodyPr/>
                <a:lstStyle/>
                <a:p>
                  <a:pPr>
                    <a:defRPr sz="1700" b="1" i="0" u="none" strike="noStrike">
                      <a:solidFill>
                        <a:srgbClr val="000000"/>
                      </a:solidFill>
                      <a:latin typeface="Open Sans"/>
                    </a:defRPr>
                  </a:pPr>
                  <a:endParaRPr lang="sv-SE"/>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489-473C-8872-E03428A2D47B}"/>
                </c:ext>
              </c:extLst>
            </c:dLbl>
            <c:dLbl>
              <c:idx val="4"/>
              <c:numFmt formatCode="0%" sourceLinked="0"/>
              <c:spPr/>
              <c:txPr>
                <a:bodyPr/>
                <a:lstStyle/>
                <a:p>
                  <a:pPr>
                    <a:defRPr sz="1700" b="1" i="0" u="none" strike="noStrike">
                      <a:solidFill>
                        <a:srgbClr val="000000"/>
                      </a:solidFill>
                      <a:latin typeface="Open Sans"/>
                    </a:defRPr>
                  </a:pPr>
                  <a:endParaRPr lang="sv-SE"/>
                </a:p>
              </c:txP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489-473C-8872-E03428A2D47B}"/>
                </c:ext>
              </c:extLst>
            </c:dLbl>
            <c:numFmt formatCode="0%" sourceLinked="0"/>
            <c:spPr>
              <a:noFill/>
              <a:ln>
                <a:noFill/>
              </a:ln>
              <a:effectLst/>
            </c:spPr>
            <c:txPr>
              <a:bodyPr/>
              <a:lstStyle/>
              <a:p>
                <a:pPr>
                  <a:defRPr sz="1800" b="1" i="0" u="none" strike="noStrike">
                    <a:solidFill>
                      <a:srgbClr val="000000"/>
                    </a:solidFill>
                    <a:latin typeface="Arial"/>
                  </a:defRPr>
                </a:pPr>
                <a:endParaRPr lang="sv-SE"/>
              </a:p>
            </c:txPr>
            <c:showLegendKey val="0"/>
            <c:showVal val="0"/>
            <c:showCatName val="1"/>
            <c:showSerName val="0"/>
            <c:showPercent val="1"/>
            <c:showBubbleSize val="0"/>
            <c:showLeaderLines val="0"/>
            <c:extLst>
              <c:ext xmlns:c15="http://schemas.microsoft.com/office/drawing/2012/chart" uri="{CE6537A1-D6FC-4f65-9D91-7224C49458BB}"/>
            </c:extLst>
          </c:dLbls>
          <c:cat>
            <c:strRef>
              <c:f>Sheet1!$A$2:$A$6</c:f>
              <c:strCache>
                <c:ptCount val="5"/>
                <c:pt idx="0">
                  <c:v>1</c:v>
                </c:pt>
                <c:pt idx="1">
                  <c:v>2</c:v>
                </c:pt>
                <c:pt idx="2">
                  <c:v>3</c:v>
                </c:pt>
                <c:pt idx="3">
                  <c:v>4</c:v>
                </c:pt>
                <c:pt idx="4">
                  <c:v>5</c:v>
                </c:pt>
              </c:strCache>
            </c:strRef>
          </c:cat>
          <c:val>
            <c:numRef>
              <c:f>Sheet1!$B$2:$B$6</c:f>
              <c:numCache>
                <c:formatCode>General</c:formatCode>
                <c:ptCount val="5"/>
                <c:pt idx="0">
                  <c:v>4.4000000000000004</c:v>
                </c:pt>
                <c:pt idx="1">
                  <c:v>4.5</c:v>
                </c:pt>
                <c:pt idx="2">
                  <c:v>12.4</c:v>
                </c:pt>
                <c:pt idx="3">
                  <c:v>26.4</c:v>
                </c:pt>
                <c:pt idx="4">
                  <c:v>52.3</c:v>
                </c:pt>
              </c:numCache>
            </c:numRef>
          </c:val>
          <c:extLst>
            <c:ext xmlns:c16="http://schemas.microsoft.com/office/drawing/2014/chart" uri="{C3380CC4-5D6E-409C-BE32-E72D297353CC}">
              <c16:uniqueId val="{0000000A-7489-473C-8872-E03428A2D47B}"/>
            </c:ext>
          </c:extLst>
        </c:ser>
        <c:dLbls>
          <c:showLegendKey val="0"/>
          <c:showVal val="0"/>
          <c:showCatName val="0"/>
          <c:showSerName val="0"/>
          <c:showPercent val="0"/>
          <c:showBubbleSize val="0"/>
          <c:showLeaderLines val="0"/>
        </c:dLbls>
        <c:firstSliceAng val="0"/>
        <c:holeSize val="80"/>
      </c:doughnutChart>
      <c:spPr>
        <a:noFill/>
        <a:ln>
          <a:noFill/>
        </a:ln>
        <a:effectLst/>
      </c:spPr>
    </c:plotArea>
    <c:legend>
      <c:legendPos val="b"/>
      <c:overlay val="0"/>
      <c:txPr>
        <a:bodyPr/>
        <a:lstStyle/>
        <a:p>
          <a:pPr>
            <a:defRPr>
              <a:latin typeface="Open Sans"/>
              <a:cs typeface="Open Sans"/>
            </a:defRPr>
          </a:pPr>
          <a:endParaRPr lang="sv-SE"/>
        </a:p>
      </c:txPr>
    </c:legend>
    <c:plotVisOnly val="1"/>
    <c:dispBlanksAs val="span"/>
    <c:showDLblsOverMax val="1"/>
  </c:chart>
  <c:spPr>
    <a:noFill/>
    <a:ln w="12700" cap="flat">
      <a:noFill/>
      <a:miter lim="400000"/>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376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MASTER_SLIDE">
    <p:bg>
      <p:bgPr>
        <a:solidFill>
          <a:srgbClr val="FFFFFF"/>
        </a:solidFill>
        <a:effectLst/>
      </p:bgPr>
    </p:bg>
    <p:spTree>
      <p:nvGrpSpPr>
        <p:cNvPr id="1" name=""/>
        <p:cNvGrpSpPr/>
        <p:nvPr/>
      </p:nvGrpSpPr>
      <p:grpSpPr>
        <a:xfrm>
          <a:off x="0" y="0"/>
          <a:ext cx="0" cy="0"/>
          <a:chOff x="0" y="0"/>
          <a:chExt cx="0" cy="0"/>
        </a:xfrm>
      </p:grpSpPr>
      <p:sp>
        <p:nvSpPr>
          <p:cNvPr id="2" name="Object1"/>
          <p:cNvSpPr/>
          <p:nvPr/>
        </p:nvSpPr>
        <p:spPr>
          <a:xfrm>
            <a:off x="457200" y="1038118"/>
            <a:ext cx="9784080" cy="0"/>
          </a:xfrm>
          <a:prstGeom prst="line">
            <a:avLst/>
          </a:prstGeom>
          <a:noFill/>
          <a:ln w="12700">
            <a:solidFill>
              <a:srgbClr val="CCCCCC"/>
            </a:solidFill>
            <a:prstDash val="solid"/>
          </a:ln>
        </p:spPr>
      </p:sp>
      <p:sp>
        <p:nvSpPr>
          <p:cNvPr id="3" name="Object2"/>
          <p:cNvSpPr/>
          <p:nvPr/>
        </p:nvSpPr>
        <p:spPr>
          <a:xfrm>
            <a:off x="457200" y="7070781"/>
            <a:ext cx="9784080" cy="0"/>
          </a:xfrm>
          <a:prstGeom prst="line">
            <a:avLst/>
          </a:prstGeom>
          <a:noFill/>
          <a:ln w="12700">
            <a:solidFill>
              <a:srgbClr val="CCCCCC"/>
            </a:solidFill>
            <a:prstDash val="solid"/>
          </a:ln>
        </p:spPr>
      </p:sp>
      <p:sp>
        <p:nvSpPr>
          <p:cNvPr id="4" name="Object3"/>
          <p:cNvSpPr/>
          <p:nvPr/>
        </p:nvSpPr>
        <p:spPr>
          <a:xfrm>
            <a:off x="2100224" y="7116501"/>
            <a:ext cx="8595360" cy="320040"/>
          </a:xfrm>
          <a:prstGeom prst="rect">
            <a:avLst/>
          </a:prstGeom>
          <a:noFill/>
          <a:ln/>
        </p:spPr>
        <p:txBody>
          <a:bodyPr wrap="square" lIns="0" tIns="0" rIns="0" bIns="0" rtlCol="0" anchor="ctr"/>
          <a:lstStyle/>
          <a:p>
            <a:pPr algn="l"/>
            <a:r>
              <a:rPr lang="en-US" sz="900" dirty="0">
                <a:solidFill>
                  <a:srgbClr val="34282C"/>
                </a:solidFill>
                <a:latin typeface="Open Sans" pitchFamily="34" charset="0"/>
                <a:ea typeface="Open Sans" pitchFamily="34" charset="-122"/>
                <a:cs typeface="Open Sans" pitchFamily="34" charset="-120"/>
              </a:rPr>
              <a:t>Urval: VO Geriatrik och Internmedicin</a:t>
            </a:r>
            <a:endParaRPr lang="en-US" sz="900" dirty="0"/>
          </a:p>
        </p:txBody>
      </p:sp>
      <p:pic>
        <p:nvPicPr>
          <p:cNvPr id="5" name="Object 4" descr="https://static.greatrate.se/assets/8943c3c5-96c9-4129-a666-986c3ec6c875.png"/>
          <p:cNvPicPr>
            <a:picLocks noChangeAspect="1"/>
          </p:cNvPicPr>
          <p:nvPr/>
        </p:nvPicPr>
        <p:blipFill>
          <a:blip r:embed="rId2"/>
          <a:stretch>
            <a:fillRect/>
          </a:stretch>
        </p:blipFill>
        <p:spPr>
          <a:xfrm>
            <a:off x="457200" y="7116501"/>
            <a:ext cx="1554480" cy="274320"/>
          </a:xfrm>
          <a:prstGeom prst="rect">
            <a:avLst/>
          </a:prstGeom>
        </p:spPr>
      </p:pic>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intranat.regionstockholm.se/os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Basrapport 2024 – Södertälje sjukhus AB</a:t>
            </a:r>
            <a:endParaRPr lang="en-US" sz="2000" dirty="0"/>
          </a:p>
        </p:txBody>
      </p:sp>
      <p:pic>
        <p:nvPicPr>
          <p:cNvPr id="3" name="Object 2" descr="https://static.greatrate.se/assets/e3dfce10-39c5-44ac-acf1-475dbf397b18.jpg"/>
          <p:cNvPicPr>
            <a:picLocks noChangeAspect="1"/>
          </p:cNvPicPr>
          <p:nvPr/>
        </p:nvPicPr>
        <p:blipFill>
          <a:blip r:embed="rId3"/>
          <a:srcRect t="-34" b="-34"/>
          <a:stretch/>
        </p:blipFill>
        <p:spPr>
          <a:xfrm>
            <a:off x="457200" y="1044318"/>
            <a:ext cx="9784080" cy="6020775"/>
          </a:xfrm>
          <a:prstGeom prst="rect">
            <a:avLst/>
          </a:prstGeom>
        </p:spPr>
      </p:pic>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Ledarskap</a:t>
            </a:r>
            <a:endParaRPr lang="en-US" sz="2000" dirty="0"/>
          </a:p>
        </p:txBody>
      </p:sp>
      <p:sp>
        <p:nvSpPr>
          <p:cNvPr id="3" name="Object2"/>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 name="Object3"/>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5" name="Object4"/>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6" name="Object5"/>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7" name="Object6"/>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visar uppskattning för mina arbetsinsatser</a:t>
            </a:r>
            <a:endParaRPr lang="en-US" sz="850" dirty="0"/>
          </a:p>
        </p:txBody>
      </p:sp>
      <p:sp>
        <p:nvSpPr>
          <p:cNvPr id="8" name="Object7"/>
          <p:cNvSpPr/>
          <p:nvPr/>
        </p:nvSpPr>
        <p:spPr>
          <a:xfrm>
            <a:off x="3959760" y="1865888"/>
            <a:ext cx="36817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9" name="Object8"/>
          <p:cNvSpPr/>
          <p:nvPr/>
        </p:nvSpPr>
        <p:spPr>
          <a:xfrm>
            <a:off x="4327939" y="1865888"/>
            <a:ext cx="245452"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10" name="Object9"/>
          <p:cNvSpPr/>
          <p:nvPr/>
        </p:nvSpPr>
        <p:spPr>
          <a:xfrm>
            <a:off x="4573391" y="1865888"/>
            <a:ext cx="85908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19</a:t>
            </a:r>
            <a:endParaRPr lang="en-US" sz="850" dirty="0"/>
          </a:p>
        </p:txBody>
      </p:sp>
      <p:sp>
        <p:nvSpPr>
          <p:cNvPr id="11" name="Object10"/>
          <p:cNvSpPr/>
          <p:nvPr/>
        </p:nvSpPr>
        <p:spPr>
          <a:xfrm>
            <a:off x="5432474" y="1865888"/>
            <a:ext cx="122726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12" name="Object11"/>
          <p:cNvSpPr/>
          <p:nvPr/>
        </p:nvSpPr>
        <p:spPr>
          <a:xfrm>
            <a:off x="6659736" y="1865888"/>
            <a:ext cx="184089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13" name="Object12"/>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4" name="Object13"/>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5" name="Object14"/>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6" name="Object15"/>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17" name="Object16"/>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visar förtroende för mig som medarbetare</a:t>
            </a:r>
            <a:endParaRPr lang="en-US" sz="850" dirty="0"/>
          </a:p>
        </p:txBody>
      </p:sp>
      <p:sp>
        <p:nvSpPr>
          <p:cNvPr id="18" name="Object17"/>
          <p:cNvSpPr/>
          <p:nvPr/>
        </p:nvSpPr>
        <p:spPr>
          <a:xfrm>
            <a:off x="3959760" y="2302057"/>
            <a:ext cx="36326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19" name="Object18"/>
          <p:cNvSpPr/>
          <p:nvPr/>
        </p:nvSpPr>
        <p:spPr>
          <a:xfrm>
            <a:off x="4323030" y="2302057"/>
            <a:ext cx="12109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20" name="Object19"/>
          <p:cNvSpPr/>
          <p:nvPr/>
        </p:nvSpPr>
        <p:spPr>
          <a:xfrm>
            <a:off x="4444120" y="2302057"/>
            <a:ext cx="54490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21" name="Object20"/>
          <p:cNvSpPr/>
          <p:nvPr/>
        </p:nvSpPr>
        <p:spPr>
          <a:xfrm>
            <a:off x="4989024" y="2302057"/>
            <a:ext cx="102926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22" name="Object21"/>
          <p:cNvSpPr/>
          <p:nvPr/>
        </p:nvSpPr>
        <p:spPr>
          <a:xfrm>
            <a:off x="6018287" y="2302057"/>
            <a:ext cx="248234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55</a:t>
            </a:r>
            <a:endParaRPr lang="en-US" sz="850" dirty="0"/>
          </a:p>
        </p:txBody>
      </p:sp>
      <p:sp>
        <p:nvSpPr>
          <p:cNvPr id="23" name="Object22"/>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24" name="Object23"/>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25" name="Object24"/>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26" name="Object25"/>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27" name="Object26"/>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ger mig förutsättningar att ta ansvar i mitt arbete</a:t>
            </a:r>
            <a:endParaRPr lang="en-US" sz="850" dirty="0"/>
          </a:p>
        </p:txBody>
      </p:sp>
      <p:sp>
        <p:nvSpPr>
          <p:cNvPr id="28" name="Object27"/>
          <p:cNvSpPr/>
          <p:nvPr/>
        </p:nvSpPr>
        <p:spPr>
          <a:xfrm>
            <a:off x="3959760" y="2738226"/>
            <a:ext cx="238993"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29" name="Object28"/>
          <p:cNvSpPr/>
          <p:nvPr/>
        </p:nvSpPr>
        <p:spPr>
          <a:xfrm>
            <a:off x="4198753" y="2738226"/>
            <a:ext cx="17924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30" name="Object29"/>
          <p:cNvSpPr/>
          <p:nvPr/>
        </p:nvSpPr>
        <p:spPr>
          <a:xfrm>
            <a:off x="4377998" y="2738226"/>
            <a:ext cx="29874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7</a:t>
            </a:r>
            <a:endParaRPr lang="en-US" sz="850" dirty="0"/>
          </a:p>
        </p:txBody>
      </p:sp>
      <p:sp>
        <p:nvSpPr>
          <p:cNvPr id="31" name="Object30"/>
          <p:cNvSpPr/>
          <p:nvPr/>
        </p:nvSpPr>
        <p:spPr>
          <a:xfrm>
            <a:off x="4676740" y="2738226"/>
            <a:ext cx="1374210"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32" name="Object31"/>
          <p:cNvSpPr/>
          <p:nvPr/>
        </p:nvSpPr>
        <p:spPr>
          <a:xfrm>
            <a:off x="6050950" y="2738226"/>
            <a:ext cx="2449679"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54</a:t>
            </a:r>
            <a:endParaRPr lang="en-US" sz="850" dirty="0"/>
          </a:p>
        </p:txBody>
      </p:sp>
      <p:sp>
        <p:nvSpPr>
          <p:cNvPr id="33" name="Object32"/>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34" name="Object33"/>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35" name="Object34"/>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36" name="Object35"/>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37" name="Object36"/>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bemöter mig med respekt</a:t>
            </a:r>
            <a:endParaRPr lang="en-US" sz="850" dirty="0"/>
          </a:p>
        </p:txBody>
      </p:sp>
      <p:sp>
        <p:nvSpPr>
          <p:cNvPr id="38" name="Object37"/>
          <p:cNvSpPr/>
          <p:nvPr/>
        </p:nvSpPr>
        <p:spPr>
          <a:xfrm>
            <a:off x="3959760" y="3174394"/>
            <a:ext cx="30272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7</a:t>
            </a:r>
            <a:endParaRPr lang="en-US" sz="850" dirty="0"/>
          </a:p>
        </p:txBody>
      </p:sp>
      <p:sp>
        <p:nvSpPr>
          <p:cNvPr id="39" name="Object38"/>
          <p:cNvSpPr/>
          <p:nvPr/>
        </p:nvSpPr>
        <p:spPr>
          <a:xfrm>
            <a:off x="4262485" y="3174394"/>
            <a:ext cx="12109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40" name="Object39"/>
          <p:cNvSpPr/>
          <p:nvPr/>
        </p:nvSpPr>
        <p:spPr>
          <a:xfrm>
            <a:off x="4383575" y="3174394"/>
            <a:ext cx="363269"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41" name="Object40"/>
          <p:cNvSpPr/>
          <p:nvPr/>
        </p:nvSpPr>
        <p:spPr>
          <a:xfrm>
            <a:off x="4746844" y="3174394"/>
            <a:ext cx="102926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42" name="Object41"/>
          <p:cNvSpPr/>
          <p:nvPr/>
        </p:nvSpPr>
        <p:spPr>
          <a:xfrm>
            <a:off x="5776108" y="3174394"/>
            <a:ext cx="272452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60</a:t>
            </a:r>
            <a:endParaRPr lang="en-US" sz="850" dirty="0"/>
          </a:p>
        </p:txBody>
      </p:sp>
      <p:sp>
        <p:nvSpPr>
          <p:cNvPr id="43" name="Object42"/>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44" name="Object43"/>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4,8</a:t>
            </a:r>
            <a:endParaRPr lang="en-US" sz="850" dirty="0"/>
          </a:p>
        </p:txBody>
      </p:sp>
      <p:sp>
        <p:nvSpPr>
          <p:cNvPr id="45" name="Object44"/>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46" name="Object45"/>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47" name="Object46"/>
          <p:cNvSpPr/>
          <p:nvPr/>
        </p:nvSpPr>
        <p:spPr>
          <a:xfrm>
            <a:off x="3959760" y="3338986"/>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ger mig återkoppling på hur jag utför mitt arbete</a:t>
            </a:r>
            <a:endParaRPr lang="en-US" sz="850" dirty="0"/>
          </a:p>
        </p:txBody>
      </p:sp>
      <p:sp>
        <p:nvSpPr>
          <p:cNvPr id="48" name="Object47"/>
          <p:cNvSpPr/>
          <p:nvPr/>
        </p:nvSpPr>
        <p:spPr>
          <a:xfrm>
            <a:off x="3959760" y="3610563"/>
            <a:ext cx="55226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12</a:t>
            </a:r>
            <a:endParaRPr lang="en-US" sz="850" dirty="0"/>
          </a:p>
        </p:txBody>
      </p:sp>
      <p:sp>
        <p:nvSpPr>
          <p:cNvPr id="49" name="Object48"/>
          <p:cNvSpPr/>
          <p:nvPr/>
        </p:nvSpPr>
        <p:spPr>
          <a:xfrm>
            <a:off x="4512028" y="3610563"/>
            <a:ext cx="122726"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50" name="Object49"/>
          <p:cNvSpPr/>
          <p:nvPr/>
        </p:nvSpPr>
        <p:spPr>
          <a:xfrm>
            <a:off x="4634754" y="3610563"/>
            <a:ext cx="85908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19</a:t>
            </a:r>
            <a:endParaRPr lang="en-US" sz="850" dirty="0"/>
          </a:p>
        </p:txBody>
      </p:sp>
      <p:sp>
        <p:nvSpPr>
          <p:cNvPr id="51" name="Object50"/>
          <p:cNvSpPr/>
          <p:nvPr/>
        </p:nvSpPr>
        <p:spPr>
          <a:xfrm>
            <a:off x="5493837" y="3610563"/>
            <a:ext cx="141135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52" name="Object51"/>
          <p:cNvSpPr/>
          <p:nvPr/>
        </p:nvSpPr>
        <p:spPr>
          <a:xfrm>
            <a:off x="6905188" y="3610563"/>
            <a:ext cx="159544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53" name="Object52"/>
          <p:cNvSpPr/>
          <p:nvPr/>
        </p:nvSpPr>
        <p:spPr>
          <a:xfrm>
            <a:off x="8500628" y="3610563"/>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54" name="Object53"/>
          <p:cNvSpPr/>
          <p:nvPr/>
        </p:nvSpPr>
        <p:spPr>
          <a:xfrm>
            <a:off x="8839871"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55" name="Object54"/>
          <p:cNvSpPr/>
          <p:nvPr/>
        </p:nvSpPr>
        <p:spPr>
          <a:xfrm>
            <a:off x="9179113"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56" name="Object55"/>
          <p:cNvSpPr/>
          <p:nvPr/>
        </p:nvSpPr>
        <p:spPr>
          <a:xfrm>
            <a:off x="9518355" y="3610563"/>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57" name="Object56"/>
          <p:cNvSpPr/>
          <p:nvPr/>
        </p:nvSpPr>
        <p:spPr>
          <a:xfrm>
            <a:off x="3959760" y="3775155"/>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tydliggör verksamhetens mål</a:t>
            </a:r>
            <a:endParaRPr lang="en-US" sz="850" dirty="0"/>
          </a:p>
        </p:txBody>
      </p:sp>
      <p:sp>
        <p:nvSpPr>
          <p:cNvPr id="58" name="Object57"/>
          <p:cNvSpPr/>
          <p:nvPr/>
        </p:nvSpPr>
        <p:spPr>
          <a:xfrm>
            <a:off x="3959760" y="4046732"/>
            <a:ext cx="29874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7</a:t>
            </a:r>
            <a:endParaRPr lang="en-US" sz="850" dirty="0"/>
          </a:p>
        </p:txBody>
      </p:sp>
      <p:sp>
        <p:nvSpPr>
          <p:cNvPr id="59" name="Object58"/>
          <p:cNvSpPr/>
          <p:nvPr/>
        </p:nvSpPr>
        <p:spPr>
          <a:xfrm>
            <a:off x="4258502" y="4046732"/>
            <a:ext cx="418238"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60" name="Object59"/>
          <p:cNvSpPr/>
          <p:nvPr/>
        </p:nvSpPr>
        <p:spPr>
          <a:xfrm>
            <a:off x="4676740" y="4046732"/>
            <a:ext cx="59748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61" name="Object60"/>
          <p:cNvSpPr/>
          <p:nvPr/>
        </p:nvSpPr>
        <p:spPr>
          <a:xfrm>
            <a:off x="5274222" y="4046732"/>
            <a:ext cx="131446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62" name="Object61"/>
          <p:cNvSpPr/>
          <p:nvPr/>
        </p:nvSpPr>
        <p:spPr>
          <a:xfrm>
            <a:off x="6588684" y="4046732"/>
            <a:ext cx="191194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63" name="Object62"/>
          <p:cNvSpPr/>
          <p:nvPr/>
        </p:nvSpPr>
        <p:spPr>
          <a:xfrm>
            <a:off x="8500628" y="4046732"/>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64" name="Object63"/>
          <p:cNvSpPr/>
          <p:nvPr/>
        </p:nvSpPr>
        <p:spPr>
          <a:xfrm>
            <a:off x="8839871"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65" name="Object64"/>
          <p:cNvSpPr/>
          <p:nvPr/>
        </p:nvSpPr>
        <p:spPr>
          <a:xfrm>
            <a:off x="9179113"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66" name="Object65"/>
          <p:cNvSpPr/>
          <p:nvPr/>
        </p:nvSpPr>
        <p:spPr>
          <a:xfrm>
            <a:off x="9518355" y="4046732"/>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67" name="Object66"/>
          <p:cNvSpPr/>
          <p:nvPr/>
        </p:nvSpPr>
        <p:spPr>
          <a:xfrm>
            <a:off x="3959760" y="4211324"/>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är uppmärksam och agerar på risker i arbetsmiljön</a:t>
            </a:r>
            <a:endParaRPr lang="en-US" sz="850" dirty="0"/>
          </a:p>
        </p:txBody>
      </p:sp>
      <p:sp>
        <p:nvSpPr>
          <p:cNvPr id="68" name="Object67"/>
          <p:cNvSpPr/>
          <p:nvPr/>
        </p:nvSpPr>
        <p:spPr>
          <a:xfrm>
            <a:off x="3959760" y="4482901"/>
            <a:ext cx="49762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11</a:t>
            </a:r>
            <a:endParaRPr lang="en-US" sz="850" dirty="0"/>
          </a:p>
        </p:txBody>
      </p:sp>
      <p:sp>
        <p:nvSpPr>
          <p:cNvPr id="69" name="Object68"/>
          <p:cNvSpPr/>
          <p:nvPr/>
        </p:nvSpPr>
        <p:spPr>
          <a:xfrm>
            <a:off x="4457390" y="4482901"/>
            <a:ext cx="124407"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70" name="Object69"/>
          <p:cNvSpPr/>
          <p:nvPr/>
        </p:nvSpPr>
        <p:spPr>
          <a:xfrm>
            <a:off x="4581797" y="4482901"/>
            <a:ext cx="74644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16</a:t>
            </a:r>
            <a:endParaRPr lang="en-US" sz="850" dirty="0"/>
          </a:p>
        </p:txBody>
      </p:sp>
      <p:sp>
        <p:nvSpPr>
          <p:cNvPr id="71" name="Object70"/>
          <p:cNvSpPr/>
          <p:nvPr/>
        </p:nvSpPr>
        <p:spPr>
          <a:xfrm>
            <a:off x="5328241" y="4482901"/>
            <a:ext cx="124407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72" name="Object71"/>
          <p:cNvSpPr/>
          <p:nvPr/>
        </p:nvSpPr>
        <p:spPr>
          <a:xfrm>
            <a:off x="6572314" y="4482901"/>
            <a:ext cx="192831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73" name="Object72"/>
          <p:cNvSpPr/>
          <p:nvPr/>
        </p:nvSpPr>
        <p:spPr>
          <a:xfrm>
            <a:off x="8500628" y="4482901"/>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74" name="Object73"/>
          <p:cNvSpPr/>
          <p:nvPr/>
        </p:nvSpPr>
        <p:spPr>
          <a:xfrm>
            <a:off x="8839871"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75" name="Object74"/>
          <p:cNvSpPr/>
          <p:nvPr/>
        </p:nvSpPr>
        <p:spPr>
          <a:xfrm>
            <a:off x="9179113"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76" name="Object75"/>
          <p:cNvSpPr/>
          <p:nvPr/>
        </p:nvSpPr>
        <p:spPr>
          <a:xfrm>
            <a:off x="9518355" y="4482901"/>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94%</a:t>
            </a:r>
            <a:endParaRPr lang="en-US" sz="850" dirty="0"/>
          </a:p>
        </p:txBody>
      </p:sp>
      <p:sp>
        <p:nvSpPr>
          <p:cNvPr id="77" name="Object76"/>
          <p:cNvSpPr/>
          <p:nvPr/>
        </p:nvSpPr>
        <p:spPr>
          <a:xfrm>
            <a:off x="3959760" y="4647493"/>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vågar prata om mina misstag med min chef</a:t>
            </a:r>
            <a:endParaRPr lang="en-US" sz="850" dirty="0"/>
          </a:p>
        </p:txBody>
      </p:sp>
      <p:sp>
        <p:nvSpPr>
          <p:cNvPr id="78" name="Object77"/>
          <p:cNvSpPr/>
          <p:nvPr/>
        </p:nvSpPr>
        <p:spPr>
          <a:xfrm>
            <a:off x="3959760" y="4919070"/>
            <a:ext cx="358490"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79" name="Object78"/>
          <p:cNvSpPr/>
          <p:nvPr/>
        </p:nvSpPr>
        <p:spPr>
          <a:xfrm>
            <a:off x="4318250" y="4919070"/>
            <a:ext cx="59748"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80" name="Object79"/>
          <p:cNvSpPr/>
          <p:nvPr/>
        </p:nvSpPr>
        <p:spPr>
          <a:xfrm>
            <a:off x="4377998" y="4919070"/>
            <a:ext cx="59748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81" name="Object80"/>
          <p:cNvSpPr/>
          <p:nvPr/>
        </p:nvSpPr>
        <p:spPr>
          <a:xfrm>
            <a:off x="4975481" y="4919070"/>
            <a:ext cx="125471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28</a:t>
            </a:r>
            <a:endParaRPr lang="en-US" sz="850" dirty="0"/>
          </a:p>
        </p:txBody>
      </p:sp>
      <p:sp>
        <p:nvSpPr>
          <p:cNvPr id="82" name="Object81"/>
          <p:cNvSpPr/>
          <p:nvPr/>
        </p:nvSpPr>
        <p:spPr>
          <a:xfrm>
            <a:off x="6230194" y="4919070"/>
            <a:ext cx="227043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50</a:t>
            </a:r>
            <a:endParaRPr lang="en-US" sz="850" dirty="0"/>
          </a:p>
        </p:txBody>
      </p:sp>
      <p:sp>
        <p:nvSpPr>
          <p:cNvPr id="83" name="Object82"/>
          <p:cNvSpPr/>
          <p:nvPr/>
        </p:nvSpPr>
        <p:spPr>
          <a:xfrm>
            <a:off x="8500628" y="4919070"/>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84" name="Object83"/>
          <p:cNvSpPr/>
          <p:nvPr/>
        </p:nvSpPr>
        <p:spPr>
          <a:xfrm>
            <a:off x="8839871"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85" name="Object84"/>
          <p:cNvSpPr/>
          <p:nvPr/>
        </p:nvSpPr>
        <p:spPr>
          <a:xfrm>
            <a:off x="9179113"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86" name="Object85"/>
          <p:cNvSpPr/>
          <p:nvPr/>
        </p:nvSpPr>
        <p:spPr>
          <a:xfrm>
            <a:off x="9518355" y="4919070"/>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87" name="Object86"/>
          <p:cNvSpPr/>
          <p:nvPr/>
        </p:nvSpPr>
        <p:spPr>
          <a:xfrm>
            <a:off x="4318250" y="4919070"/>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88" name="Object87"/>
          <p:cNvSpPr/>
          <p:nvPr/>
        </p:nvSpPr>
        <p:spPr>
          <a:xfrm>
            <a:off x="3959760" y="5083662"/>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informerar min chef om det uppstår problem på arbetsplatsen eller i mitt arbete</a:t>
            </a:r>
            <a:endParaRPr lang="en-US" sz="850" dirty="0"/>
          </a:p>
        </p:txBody>
      </p:sp>
      <p:sp>
        <p:nvSpPr>
          <p:cNvPr id="89" name="Object88"/>
          <p:cNvSpPr/>
          <p:nvPr/>
        </p:nvSpPr>
        <p:spPr>
          <a:xfrm>
            <a:off x="3959760" y="5355238"/>
            <a:ext cx="121090"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90" name="Object89"/>
          <p:cNvSpPr/>
          <p:nvPr/>
        </p:nvSpPr>
        <p:spPr>
          <a:xfrm>
            <a:off x="4080850" y="5355238"/>
            <a:ext cx="60545"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91" name="Object90"/>
          <p:cNvSpPr/>
          <p:nvPr/>
        </p:nvSpPr>
        <p:spPr>
          <a:xfrm>
            <a:off x="4141395" y="5355238"/>
            <a:ext cx="42381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92" name="Object91"/>
          <p:cNvSpPr/>
          <p:nvPr/>
        </p:nvSpPr>
        <p:spPr>
          <a:xfrm>
            <a:off x="4565209" y="5355238"/>
            <a:ext cx="139253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93" name="Object92"/>
          <p:cNvSpPr/>
          <p:nvPr/>
        </p:nvSpPr>
        <p:spPr>
          <a:xfrm>
            <a:off x="5957742" y="5355238"/>
            <a:ext cx="2542886"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56</a:t>
            </a:r>
            <a:endParaRPr lang="en-US" sz="850" dirty="0"/>
          </a:p>
        </p:txBody>
      </p:sp>
      <p:sp>
        <p:nvSpPr>
          <p:cNvPr id="94" name="Object93"/>
          <p:cNvSpPr/>
          <p:nvPr/>
        </p:nvSpPr>
        <p:spPr>
          <a:xfrm>
            <a:off x="8500628" y="535523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95" name="Object94"/>
          <p:cNvSpPr/>
          <p:nvPr/>
        </p:nvSpPr>
        <p:spPr>
          <a:xfrm>
            <a:off x="8839871"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96" name="Object95"/>
          <p:cNvSpPr/>
          <p:nvPr/>
        </p:nvSpPr>
        <p:spPr>
          <a:xfrm>
            <a:off x="9179113"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97" name="Object96"/>
          <p:cNvSpPr/>
          <p:nvPr/>
        </p:nvSpPr>
        <p:spPr>
          <a:xfrm>
            <a:off x="9518355" y="535523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98" name="Object97"/>
          <p:cNvSpPr/>
          <p:nvPr/>
        </p:nvSpPr>
        <p:spPr>
          <a:xfrm>
            <a:off x="4080850" y="535523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99" name="Object98"/>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Nedan följer frågor om din närmaste chef</a:t>
            </a:r>
            <a:endParaRPr lang="en-US" sz="1200" dirty="0"/>
          </a:p>
        </p:txBody>
      </p:sp>
      <p:pic>
        <p:nvPicPr>
          <p:cNvPr id="100" name="Object 99" descr="https://static.greatrate.se/assets/079d8b91-7eb3-4628-a674-c3320f1085e3.jpg"/>
          <p:cNvPicPr>
            <a:picLocks noChangeAspect="1"/>
          </p:cNvPicPr>
          <p:nvPr/>
        </p:nvPicPr>
        <p:blipFill>
          <a:blip r:embed="rId3"/>
          <a:srcRect l="-4835" r="-4835"/>
          <a:stretch/>
        </p:blipFill>
        <p:spPr>
          <a:xfrm>
            <a:off x="698400" y="1233599"/>
            <a:ext cx="2778959" cy="2533930"/>
          </a:xfrm>
          <a:prstGeom prst="rect">
            <a:avLst/>
          </a:prstGeom>
        </p:spPr>
      </p:pic>
      <p:sp>
        <p:nvSpPr>
          <p:cNvPr id="101" name="Object100"/>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Denna del fokuserar på medarbetarnas relation till och upplevelse av sin närmaste chef och dennes ledarskap.</a:t>
            </a:r>
            <a:endParaRPr lang="en-US" sz="1100" dirty="0"/>
          </a:p>
        </p:txBody>
      </p:sp>
      <p:sp>
        <p:nvSpPr>
          <p:cNvPr id="102" name="Object101"/>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sp>
        <p:nvSpPr>
          <p:cNvPr id="103" name="Object102"/>
          <p:cNvSpPr/>
          <p:nvPr/>
        </p:nvSpPr>
        <p:spPr>
          <a:xfrm>
            <a:off x="457200" y="4054450"/>
            <a:ext cx="3261360" cy="0"/>
          </a:xfrm>
          <a:prstGeom prst="line">
            <a:avLst/>
          </a:prstGeom>
          <a:noFill/>
          <a:ln w="12700">
            <a:solidFill>
              <a:srgbClr val="CCCCCC"/>
            </a:solidFill>
            <a:prstDash val="solid"/>
          </a:ln>
        </p:spPr>
      </p:sp>
      <p:sp>
        <p:nvSpPr>
          <p:cNvPr id="104" name="Object103"/>
          <p:cNvSpPr/>
          <p:nvPr/>
        </p:nvSpPr>
        <p:spPr>
          <a:xfrm>
            <a:off x="3718560" y="1038118"/>
            <a:ext cx="0" cy="6032663"/>
          </a:xfrm>
          <a:prstGeom prst="line">
            <a:avLst/>
          </a:prstGeom>
          <a:noFill/>
          <a:ln w="12700">
            <a:solidFill>
              <a:srgbClr val="CCCCCC"/>
            </a:solidFill>
            <a:prstDash val="solid"/>
          </a:ln>
        </p:spPr>
      </p:sp>
      <p:sp>
        <p:nvSpPr>
          <p:cNvPr id="10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Ditt arbete och framtid inom Region Stockholm</a:t>
            </a:r>
            <a:endParaRPr lang="en-US" sz="2000" dirty="0"/>
          </a:p>
        </p:txBody>
      </p:sp>
      <p:sp>
        <p:nvSpPr>
          <p:cNvPr id="3" name="Object2"/>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Denna del fokuserar på frågor om din arbetsplats och Region Stockholm. En viktigt parameter för rekommendation är just möjligheter till utveckling hos arbetsgivaren. 
Andra viktiga faktorer är blanda annat en positiv och trygg arbetsmiljö, möjligheter att påverka och bidra, starkt ledarskap och arbetsliv och privatliv i balans.
</a:t>
            </a:r>
            <a:endParaRPr lang="en-US" sz="1100" dirty="0"/>
          </a:p>
        </p:txBody>
      </p:sp>
      <p:sp>
        <p:nvSpPr>
          <p:cNvPr id="4" name="Object3"/>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sp>
        <p:nvSpPr>
          <p:cNvPr id="5" name="Object4"/>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6" name="Object5"/>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7" name="Object6"/>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8" name="Object7"/>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9" name="Object8"/>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Mitt arbete känns meningsfullt</a:t>
            </a:r>
            <a:endParaRPr lang="en-US" sz="850" dirty="0"/>
          </a:p>
        </p:txBody>
      </p:sp>
      <p:sp>
        <p:nvSpPr>
          <p:cNvPr id="10" name="Object9"/>
          <p:cNvSpPr/>
          <p:nvPr/>
        </p:nvSpPr>
        <p:spPr>
          <a:xfrm>
            <a:off x="3959760" y="1865888"/>
            <a:ext cx="23286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11" name="Object10"/>
          <p:cNvSpPr/>
          <p:nvPr/>
        </p:nvSpPr>
        <p:spPr>
          <a:xfrm>
            <a:off x="4192625" y="1865888"/>
            <a:ext cx="116433" cy="146304"/>
          </a:xfrm>
          <a:prstGeom prst="rect">
            <a:avLst/>
          </a:prstGeom>
          <a:solidFill>
            <a:srgbClr val="F8E187"/>
          </a:solidFill>
          <a:ln/>
        </p:spPr>
        <p:txBody>
          <a:bodyPr wrap="square" lIns="0" tIns="0" rIns="0" bIns="0" rtlCol="0" anchor="ctr"/>
          <a:lstStyle/>
          <a:p>
            <a:pPr algn="ctr">
              <a:lnSpc>
                <a:spcPct val="110000"/>
              </a:lnSpc>
            </a:pPr>
            <a:endParaRPr lang="en-US" sz="850" dirty="0"/>
          </a:p>
        </p:txBody>
      </p:sp>
      <p:sp>
        <p:nvSpPr>
          <p:cNvPr id="12" name="Object11"/>
          <p:cNvSpPr/>
          <p:nvPr/>
        </p:nvSpPr>
        <p:spPr>
          <a:xfrm>
            <a:off x="4309058" y="1865888"/>
            <a:ext cx="815028"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13" name="Object12"/>
          <p:cNvSpPr/>
          <p:nvPr/>
        </p:nvSpPr>
        <p:spPr>
          <a:xfrm>
            <a:off x="5124085" y="1865888"/>
            <a:ext cx="337654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74</a:t>
            </a:r>
            <a:endParaRPr lang="en-US" sz="850" dirty="0"/>
          </a:p>
        </p:txBody>
      </p:sp>
      <p:sp>
        <p:nvSpPr>
          <p:cNvPr id="14" name="Object13"/>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5" name="Object14"/>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4,7</a:t>
            </a:r>
            <a:endParaRPr lang="en-US" sz="850" dirty="0"/>
          </a:p>
        </p:txBody>
      </p:sp>
      <p:sp>
        <p:nvSpPr>
          <p:cNvPr id="16" name="Object15"/>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7" name="Object16"/>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8" name="Object17"/>
          <p:cNvSpPr/>
          <p:nvPr/>
        </p:nvSpPr>
        <p:spPr>
          <a:xfrm>
            <a:off x="4192625"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19" name="Object18"/>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ser fram emot att gå till mitt arbete</a:t>
            </a:r>
            <a:endParaRPr lang="en-US" sz="850" dirty="0"/>
          </a:p>
        </p:txBody>
      </p:sp>
      <p:sp>
        <p:nvSpPr>
          <p:cNvPr id="20" name="Object19"/>
          <p:cNvSpPr/>
          <p:nvPr/>
        </p:nvSpPr>
        <p:spPr>
          <a:xfrm>
            <a:off x="3959760" y="2302057"/>
            <a:ext cx="116433"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21" name="Object20"/>
          <p:cNvSpPr/>
          <p:nvPr/>
        </p:nvSpPr>
        <p:spPr>
          <a:xfrm>
            <a:off x="4076193" y="2302057"/>
            <a:ext cx="29108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22" name="Object21"/>
          <p:cNvSpPr/>
          <p:nvPr/>
        </p:nvSpPr>
        <p:spPr>
          <a:xfrm>
            <a:off x="4367274" y="2302057"/>
            <a:ext cx="75681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23" name="Object22"/>
          <p:cNvSpPr/>
          <p:nvPr/>
        </p:nvSpPr>
        <p:spPr>
          <a:xfrm>
            <a:off x="5124085" y="2302057"/>
            <a:ext cx="1397190"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24" name="Object23"/>
          <p:cNvSpPr/>
          <p:nvPr/>
        </p:nvSpPr>
        <p:spPr>
          <a:xfrm>
            <a:off x="6521276" y="2302057"/>
            <a:ext cx="197935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25" name="Object24"/>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26" name="Object25"/>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27" name="Object26"/>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8" name="Object27"/>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29" name="Object28"/>
          <p:cNvSpPr/>
          <p:nvPr/>
        </p:nvSpPr>
        <p:spPr>
          <a:xfrm>
            <a:off x="395976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30" name="Object29"/>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skulle gärna rekommendera andra att söka arbete på min arbetsplats</a:t>
            </a:r>
            <a:endParaRPr lang="en-US" sz="850" dirty="0"/>
          </a:p>
        </p:txBody>
      </p:sp>
      <p:sp>
        <p:nvSpPr>
          <p:cNvPr id="31" name="Object30"/>
          <p:cNvSpPr/>
          <p:nvPr/>
        </p:nvSpPr>
        <p:spPr>
          <a:xfrm>
            <a:off x="3959760" y="2738226"/>
            <a:ext cx="176917"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4</a:t>
            </a:r>
            <a:endParaRPr lang="en-US" sz="850" dirty="0"/>
          </a:p>
        </p:txBody>
      </p:sp>
      <p:sp>
        <p:nvSpPr>
          <p:cNvPr id="32" name="Object31"/>
          <p:cNvSpPr/>
          <p:nvPr/>
        </p:nvSpPr>
        <p:spPr>
          <a:xfrm>
            <a:off x="4136677" y="2738226"/>
            <a:ext cx="353834"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33" name="Object32"/>
          <p:cNvSpPr/>
          <p:nvPr/>
        </p:nvSpPr>
        <p:spPr>
          <a:xfrm>
            <a:off x="4490511" y="2738226"/>
            <a:ext cx="53075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34" name="Object33"/>
          <p:cNvSpPr/>
          <p:nvPr/>
        </p:nvSpPr>
        <p:spPr>
          <a:xfrm>
            <a:off x="5021262" y="2738226"/>
            <a:ext cx="1179446"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35" name="Object34"/>
          <p:cNvSpPr/>
          <p:nvPr/>
        </p:nvSpPr>
        <p:spPr>
          <a:xfrm>
            <a:off x="6200708" y="2738226"/>
            <a:ext cx="229992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51</a:t>
            </a:r>
            <a:endParaRPr lang="en-US" sz="850" dirty="0"/>
          </a:p>
        </p:txBody>
      </p:sp>
      <p:sp>
        <p:nvSpPr>
          <p:cNvPr id="36" name="Object35"/>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7" name="Object36"/>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38" name="Object37"/>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39" name="Object38"/>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40" name="Object39"/>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ser möjligheter att utvecklas inom Region Stockholm</a:t>
            </a:r>
            <a:endParaRPr lang="en-US" sz="850" dirty="0"/>
          </a:p>
        </p:txBody>
      </p:sp>
      <p:sp>
        <p:nvSpPr>
          <p:cNvPr id="41" name="Object40"/>
          <p:cNvSpPr/>
          <p:nvPr/>
        </p:nvSpPr>
        <p:spPr>
          <a:xfrm>
            <a:off x="3959760" y="3174394"/>
            <a:ext cx="117945"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42" name="Object41"/>
          <p:cNvSpPr/>
          <p:nvPr/>
        </p:nvSpPr>
        <p:spPr>
          <a:xfrm>
            <a:off x="4077705" y="3174394"/>
            <a:ext cx="294862"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43" name="Object42"/>
          <p:cNvSpPr/>
          <p:nvPr/>
        </p:nvSpPr>
        <p:spPr>
          <a:xfrm>
            <a:off x="4372567" y="3174394"/>
            <a:ext cx="825612"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44" name="Object43"/>
          <p:cNvSpPr/>
          <p:nvPr/>
        </p:nvSpPr>
        <p:spPr>
          <a:xfrm>
            <a:off x="5198179" y="3174394"/>
            <a:ext cx="159225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45" name="Object44"/>
          <p:cNvSpPr/>
          <p:nvPr/>
        </p:nvSpPr>
        <p:spPr>
          <a:xfrm>
            <a:off x="6790431" y="3174394"/>
            <a:ext cx="1710197"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46" name="Object45"/>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47" name="Object46"/>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48" name="Object47"/>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49" name="Object48"/>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50" name="Object49"/>
          <p:cNvSpPr/>
          <p:nvPr/>
        </p:nvSpPr>
        <p:spPr>
          <a:xfrm>
            <a:off x="3959760" y="3174394"/>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51" name="Object50"/>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Frågor om hur du ser på på ditt arbete och framtid inom Region Stockholm</a:t>
            </a:r>
            <a:endParaRPr lang="en-US" sz="1200" dirty="0"/>
          </a:p>
        </p:txBody>
      </p:sp>
      <p:pic>
        <p:nvPicPr>
          <p:cNvPr id="52" name="Object 51" descr="https://static.greatrate.se/assets/42395101-0c12-4a26-9d7f-db4e2ac8bf65.jpg"/>
          <p:cNvPicPr>
            <a:picLocks noChangeAspect="1"/>
          </p:cNvPicPr>
          <p:nvPr/>
        </p:nvPicPr>
        <p:blipFill>
          <a:blip r:embed="rId3"/>
          <a:srcRect l="-4835" r="-4835"/>
          <a:stretch/>
        </p:blipFill>
        <p:spPr>
          <a:xfrm>
            <a:off x="698400" y="1233599"/>
            <a:ext cx="2778959" cy="2533930"/>
          </a:xfrm>
          <a:prstGeom prst="rect">
            <a:avLst/>
          </a:prstGeom>
        </p:spPr>
      </p:pic>
      <p:sp>
        <p:nvSpPr>
          <p:cNvPr id="53" name="Object52"/>
          <p:cNvSpPr/>
          <p:nvPr/>
        </p:nvSpPr>
        <p:spPr>
          <a:xfrm>
            <a:off x="457200" y="4054450"/>
            <a:ext cx="3261360" cy="0"/>
          </a:xfrm>
          <a:prstGeom prst="line">
            <a:avLst/>
          </a:prstGeom>
          <a:noFill/>
          <a:ln w="12700">
            <a:solidFill>
              <a:srgbClr val="CCCCCC"/>
            </a:solidFill>
            <a:prstDash val="solid"/>
          </a:ln>
        </p:spPr>
      </p:sp>
      <p:sp>
        <p:nvSpPr>
          <p:cNvPr id="54" name="Object53"/>
          <p:cNvSpPr/>
          <p:nvPr/>
        </p:nvSpPr>
        <p:spPr>
          <a:xfrm>
            <a:off x="3718560" y="1038118"/>
            <a:ext cx="0" cy="6032663"/>
          </a:xfrm>
          <a:prstGeom prst="line">
            <a:avLst/>
          </a:prstGeom>
          <a:noFill/>
          <a:ln w="12700">
            <a:solidFill>
              <a:srgbClr val="CCCCCC"/>
            </a:solidFill>
            <a:prstDash val="solid"/>
          </a:ln>
        </p:spPr>
      </p:sp>
      <p:sp>
        <p:nvSpPr>
          <p:cNvPr id="5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Psykologisk trygghet</a:t>
            </a:r>
            <a:endParaRPr lang="en-US" sz="2000" dirty="0"/>
          </a:p>
        </p:txBody>
      </p:sp>
      <p:pic>
        <p:nvPicPr>
          <p:cNvPr id="3" name="Object 2" descr="https://static.greatrate.se/assets/f9272f8c-f0b5-4a10-92b2-46e222bdd92f.jpg"/>
          <p:cNvPicPr>
            <a:picLocks noChangeAspect="1"/>
          </p:cNvPicPr>
          <p:nvPr/>
        </p:nvPicPr>
        <p:blipFill>
          <a:blip r:embed="rId3"/>
          <a:srcRect l="-79" r="-79"/>
          <a:stretch/>
        </p:blipFill>
        <p:spPr>
          <a:xfrm>
            <a:off x="457200" y="1044318"/>
            <a:ext cx="3256788" cy="3004444"/>
          </a:xfrm>
          <a:prstGeom prst="rect">
            <a:avLst/>
          </a:prstGeom>
        </p:spPr>
      </p:pic>
      <p:sp>
        <p:nvSpPr>
          <p:cNvPr id="4" name="Object3"/>
          <p:cNvSpPr/>
          <p:nvPr/>
        </p:nvSpPr>
        <p:spPr>
          <a:xfrm>
            <a:off x="3959760" y="1594311"/>
            <a:ext cx="6040319" cy="2173218"/>
          </a:xfrm>
          <a:prstGeom prst="rect">
            <a:avLst/>
          </a:prstGeom>
          <a:noFill/>
          <a:ln/>
        </p:spPr>
        <p:txBody>
          <a:bodyPr wrap="square" lIns="0" tIns="0" rIns="0" bIns="0" rtlCol="0" anchor="t"/>
          <a:lstStyle/>
          <a:p>
            <a:pPr>
              <a:lnSpc>
                <a:spcPct val="110000"/>
              </a:lnSpc>
            </a:pPr>
            <a:r>
              <a:rPr lang="en-US" sz="1200" kern="0" spc="10" dirty="0">
                <a:solidFill>
                  <a:srgbClr val="000000"/>
                </a:solidFill>
                <a:latin typeface="Open Sans" pitchFamily="34" charset="0"/>
                <a:ea typeface="Open Sans" pitchFamily="34" charset="-122"/>
                <a:cs typeface="Open Sans" pitchFamily="34" charset="-120"/>
              </a:rPr>
              <a:t>Beskriver en organisation eller grupp där medarbetarna kan ha olika åsikter. </a:t>
            </a:r>
            <a:endParaRPr lang="en-US" sz="1200" dirty="0"/>
          </a:p>
          <a:p>
            <a:pPr>
              <a:lnSpc>
                <a:spcPct val="110000"/>
              </a:lnSpc>
            </a:pPr>
            <a:endParaRPr lang="en-US" sz="1200" dirty="0"/>
          </a:p>
          <a:p>
            <a:pPr>
              <a:lnSpc>
                <a:spcPct val="110000"/>
              </a:lnSpc>
            </a:pPr>
            <a:r>
              <a:rPr lang="en-US" sz="1200" kern="0" spc="10" dirty="0">
                <a:solidFill>
                  <a:srgbClr val="000000"/>
                </a:solidFill>
                <a:latin typeface="Open Sans" pitchFamily="34" charset="0"/>
                <a:ea typeface="Open Sans" pitchFamily="34" charset="-122"/>
                <a:cs typeface="Open Sans" pitchFamily="34" charset="-120"/>
              </a:rPr>
              <a:t>- Allas röster får ta plats och är lika mycket värda.</a:t>
            </a:r>
            <a:endParaRPr lang="en-US" sz="1200" dirty="0"/>
          </a:p>
          <a:p>
            <a:pPr>
              <a:lnSpc>
                <a:spcPct val="110000"/>
              </a:lnSpc>
            </a:pPr>
            <a:r>
              <a:rPr lang="en-US" sz="1200" kern="0" spc="10" dirty="0">
                <a:solidFill>
                  <a:srgbClr val="000000"/>
                </a:solidFill>
                <a:latin typeface="Open Sans" pitchFamily="34" charset="0"/>
                <a:ea typeface="Open Sans" pitchFamily="34" charset="-122"/>
                <a:cs typeface="Open Sans" pitchFamily="34" charset="-120"/>
              </a:rPr>
              <a:t>- Alla delar med sig av kunskap och åsikter utan att bli negativt bemött.</a:t>
            </a:r>
            <a:endParaRPr lang="en-US" sz="1200" dirty="0"/>
          </a:p>
          <a:p>
            <a:pPr>
              <a:lnSpc>
                <a:spcPct val="110000"/>
              </a:lnSpc>
            </a:pPr>
            <a:r>
              <a:rPr lang="en-US" sz="1200" kern="0" spc="10" dirty="0">
                <a:solidFill>
                  <a:srgbClr val="000000"/>
                </a:solidFill>
                <a:latin typeface="Open Sans" pitchFamily="34" charset="0"/>
                <a:ea typeface="Open Sans" pitchFamily="34" charset="-122"/>
                <a:cs typeface="Open Sans" pitchFamily="34" charset="-120"/>
              </a:rPr>
              <a:t>- Alla vågar testa, misslyckas, ifrågasätta och komma med nya idéer vilket skapar framgång.</a:t>
            </a:r>
            <a:endParaRPr lang="en-US" sz="1200" dirty="0"/>
          </a:p>
        </p:txBody>
      </p:sp>
      <p:sp>
        <p:nvSpPr>
          <p:cNvPr id="5" name="Object4"/>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psykologisk trygghet</a:t>
            </a:r>
            <a:endParaRPr lang="en-US" sz="1200" dirty="0"/>
          </a:p>
        </p:txBody>
      </p:sp>
      <p:sp>
        <p:nvSpPr>
          <p:cNvPr id="6" name="Object5"/>
          <p:cNvSpPr/>
          <p:nvPr/>
        </p:nvSpPr>
        <p:spPr>
          <a:xfrm>
            <a:off x="457200" y="4054450"/>
            <a:ext cx="3261360" cy="0"/>
          </a:xfrm>
          <a:prstGeom prst="line">
            <a:avLst/>
          </a:prstGeom>
          <a:noFill/>
          <a:ln w="12700">
            <a:solidFill>
              <a:srgbClr val="CCCCCC"/>
            </a:solidFill>
            <a:prstDash val="solid"/>
          </a:ln>
        </p:spPr>
      </p:sp>
      <p:sp>
        <p:nvSpPr>
          <p:cNvPr id="7" name="Object6"/>
          <p:cNvSpPr/>
          <p:nvPr/>
        </p:nvSpPr>
        <p:spPr>
          <a:xfrm>
            <a:off x="3718560" y="4054450"/>
            <a:ext cx="3261360" cy="0"/>
          </a:xfrm>
          <a:prstGeom prst="line">
            <a:avLst/>
          </a:prstGeom>
          <a:noFill/>
          <a:ln w="12700">
            <a:solidFill>
              <a:srgbClr val="CCCCCC"/>
            </a:solidFill>
            <a:prstDash val="solid"/>
          </a:ln>
        </p:spPr>
      </p:sp>
      <p:sp>
        <p:nvSpPr>
          <p:cNvPr id="8" name="Object7"/>
          <p:cNvSpPr/>
          <p:nvPr/>
        </p:nvSpPr>
        <p:spPr>
          <a:xfrm>
            <a:off x="6979920" y="4054450"/>
            <a:ext cx="3261360" cy="0"/>
          </a:xfrm>
          <a:prstGeom prst="line">
            <a:avLst/>
          </a:prstGeom>
          <a:noFill/>
          <a:ln w="12700">
            <a:solidFill>
              <a:srgbClr val="CCCCCC"/>
            </a:solidFill>
            <a:prstDash val="solid"/>
          </a:ln>
        </p:spPr>
      </p:sp>
      <p:sp>
        <p:nvSpPr>
          <p:cNvPr id="9" name="Object8"/>
          <p:cNvSpPr/>
          <p:nvPr/>
        </p:nvSpPr>
        <p:spPr>
          <a:xfrm>
            <a:off x="3718560" y="1038118"/>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Psykologisk trygghet</a:t>
            </a:r>
            <a:endParaRPr lang="en-US" sz="2000" dirty="0"/>
          </a:p>
        </p:txBody>
      </p:sp>
      <p:sp>
        <p:nvSpPr>
          <p:cNvPr id="3" name="Object2"/>
          <p:cNvSpPr/>
          <p:nvPr/>
        </p:nvSpPr>
        <p:spPr>
          <a:xfrm>
            <a:off x="360858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 name="Object3"/>
          <p:cNvSpPr/>
          <p:nvPr/>
        </p:nvSpPr>
        <p:spPr>
          <a:xfrm>
            <a:off x="394783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5" name="Object4"/>
          <p:cNvSpPr/>
          <p:nvPr/>
        </p:nvSpPr>
        <p:spPr>
          <a:xfrm>
            <a:off x="428707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6" name="Object5"/>
          <p:cNvSpPr/>
          <p:nvPr/>
        </p:nvSpPr>
        <p:spPr>
          <a:xfrm>
            <a:off x="466024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7" name="Object6"/>
          <p:cNvSpPr/>
          <p:nvPr/>
        </p:nvSpPr>
        <p:spPr>
          <a:xfrm>
            <a:off x="698400" y="15943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att vara delaktig i beslut som rör mitt arbete</a:t>
            </a:r>
            <a:endParaRPr lang="en-US" sz="850" dirty="0"/>
          </a:p>
        </p:txBody>
      </p:sp>
      <p:sp>
        <p:nvSpPr>
          <p:cNvPr id="8" name="Object7"/>
          <p:cNvSpPr/>
          <p:nvPr/>
        </p:nvSpPr>
        <p:spPr>
          <a:xfrm>
            <a:off x="698400" y="1865888"/>
            <a:ext cx="22386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9" name="Object8"/>
          <p:cNvSpPr/>
          <p:nvPr/>
        </p:nvSpPr>
        <p:spPr>
          <a:xfrm>
            <a:off x="922261" y="1865888"/>
            <a:ext cx="37310"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0" name="Object9"/>
          <p:cNvSpPr/>
          <p:nvPr/>
        </p:nvSpPr>
        <p:spPr>
          <a:xfrm>
            <a:off x="959571" y="1865888"/>
            <a:ext cx="708892"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24</a:t>
            </a:r>
            <a:endParaRPr lang="en-US" sz="850" dirty="0"/>
          </a:p>
        </p:txBody>
      </p:sp>
      <p:sp>
        <p:nvSpPr>
          <p:cNvPr id="11" name="Object10"/>
          <p:cNvSpPr/>
          <p:nvPr/>
        </p:nvSpPr>
        <p:spPr>
          <a:xfrm>
            <a:off x="1668463" y="1865888"/>
            <a:ext cx="115661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2" name="Object11"/>
          <p:cNvSpPr/>
          <p:nvPr/>
        </p:nvSpPr>
        <p:spPr>
          <a:xfrm>
            <a:off x="2825076" y="1865888"/>
            <a:ext cx="78351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13" name="Object12"/>
          <p:cNvSpPr/>
          <p:nvPr/>
        </p:nvSpPr>
        <p:spPr>
          <a:xfrm>
            <a:off x="360858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14" name="Object13"/>
          <p:cNvSpPr/>
          <p:nvPr/>
        </p:nvSpPr>
        <p:spPr>
          <a:xfrm>
            <a:off x="394783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5" name="Object14"/>
          <p:cNvSpPr/>
          <p:nvPr/>
        </p:nvSpPr>
        <p:spPr>
          <a:xfrm>
            <a:off x="428707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16" name="Object15"/>
          <p:cNvSpPr/>
          <p:nvPr/>
        </p:nvSpPr>
        <p:spPr>
          <a:xfrm>
            <a:off x="462631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7" name="Object16"/>
          <p:cNvSpPr/>
          <p:nvPr/>
        </p:nvSpPr>
        <p:spPr>
          <a:xfrm>
            <a:off x="922261"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18" name="Object17"/>
          <p:cNvSpPr/>
          <p:nvPr/>
        </p:nvSpPr>
        <p:spPr>
          <a:xfrm>
            <a:off x="698400" y="20304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arbetsplats mål följs upp och utvärderas på ett bra sätt</a:t>
            </a:r>
            <a:endParaRPr lang="en-US" sz="850" dirty="0"/>
          </a:p>
        </p:txBody>
      </p:sp>
      <p:sp>
        <p:nvSpPr>
          <p:cNvPr id="19" name="Object18"/>
          <p:cNvSpPr/>
          <p:nvPr/>
        </p:nvSpPr>
        <p:spPr>
          <a:xfrm>
            <a:off x="698400" y="2302057"/>
            <a:ext cx="196634"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7</a:t>
            </a:r>
            <a:endParaRPr lang="en-US" sz="850" dirty="0"/>
          </a:p>
        </p:txBody>
      </p:sp>
      <p:sp>
        <p:nvSpPr>
          <p:cNvPr id="20" name="Object19"/>
          <p:cNvSpPr/>
          <p:nvPr/>
        </p:nvSpPr>
        <p:spPr>
          <a:xfrm>
            <a:off x="895035" y="2302057"/>
            <a:ext cx="31461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11</a:t>
            </a:r>
            <a:endParaRPr lang="en-US" sz="850" dirty="0"/>
          </a:p>
        </p:txBody>
      </p:sp>
      <p:sp>
        <p:nvSpPr>
          <p:cNvPr id="21" name="Object20"/>
          <p:cNvSpPr/>
          <p:nvPr/>
        </p:nvSpPr>
        <p:spPr>
          <a:xfrm>
            <a:off x="1209650" y="2302057"/>
            <a:ext cx="70788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24</a:t>
            </a:r>
            <a:endParaRPr lang="en-US" sz="850" dirty="0"/>
          </a:p>
        </p:txBody>
      </p:sp>
      <p:sp>
        <p:nvSpPr>
          <p:cNvPr id="22" name="Object21"/>
          <p:cNvSpPr/>
          <p:nvPr/>
        </p:nvSpPr>
        <p:spPr>
          <a:xfrm>
            <a:off x="1917533" y="2302057"/>
            <a:ext cx="110115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23" name="Object22"/>
          <p:cNvSpPr/>
          <p:nvPr/>
        </p:nvSpPr>
        <p:spPr>
          <a:xfrm>
            <a:off x="3018685" y="2302057"/>
            <a:ext cx="58990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20</a:t>
            </a:r>
            <a:endParaRPr lang="en-US" sz="850" dirty="0"/>
          </a:p>
        </p:txBody>
      </p:sp>
      <p:sp>
        <p:nvSpPr>
          <p:cNvPr id="24" name="Object23"/>
          <p:cNvSpPr/>
          <p:nvPr/>
        </p:nvSpPr>
        <p:spPr>
          <a:xfrm>
            <a:off x="360858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25" name="Object24"/>
          <p:cNvSpPr/>
          <p:nvPr/>
        </p:nvSpPr>
        <p:spPr>
          <a:xfrm>
            <a:off x="394783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6" name="Object25"/>
          <p:cNvSpPr/>
          <p:nvPr/>
        </p:nvSpPr>
        <p:spPr>
          <a:xfrm>
            <a:off x="428707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27" name="Object26"/>
          <p:cNvSpPr/>
          <p:nvPr/>
        </p:nvSpPr>
        <p:spPr>
          <a:xfrm>
            <a:off x="462631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28" name="Object27"/>
          <p:cNvSpPr/>
          <p:nvPr/>
        </p:nvSpPr>
        <p:spPr>
          <a:xfrm>
            <a:off x="698400" y="2466649"/>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har medarbetare förtroende för varandra</a:t>
            </a:r>
            <a:endParaRPr lang="en-US" sz="850" dirty="0"/>
          </a:p>
        </p:txBody>
      </p:sp>
      <p:sp>
        <p:nvSpPr>
          <p:cNvPr id="29" name="Object28"/>
          <p:cNvSpPr/>
          <p:nvPr/>
        </p:nvSpPr>
        <p:spPr>
          <a:xfrm>
            <a:off x="698400" y="2738226"/>
            <a:ext cx="15117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30" name="Object29"/>
          <p:cNvSpPr/>
          <p:nvPr/>
        </p:nvSpPr>
        <p:spPr>
          <a:xfrm>
            <a:off x="849579" y="2738226"/>
            <a:ext cx="75589"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31" name="Object30"/>
          <p:cNvSpPr/>
          <p:nvPr/>
        </p:nvSpPr>
        <p:spPr>
          <a:xfrm>
            <a:off x="925168" y="2738226"/>
            <a:ext cx="41574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32" name="Object31"/>
          <p:cNvSpPr/>
          <p:nvPr/>
        </p:nvSpPr>
        <p:spPr>
          <a:xfrm>
            <a:off x="1340909" y="2738226"/>
            <a:ext cx="117163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33" name="Object32"/>
          <p:cNvSpPr/>
          <p:nvPr/>
        </p:nvSpPr>
        <p:spPr>
          <a:xfrm>
            <a:off x="2512543" y="2738226"/>
            <a:ext cx="109604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34" name="Object33"/>
          <p:cNvSpPr/>
          <p:nvPr/>
        </p:nvSpPr>
        <p:spPr>
          <a:xfrm>
            <a:off x="360858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35" name="Object34"/>
          <p:cNvSpPr/>
          <p:nvPr/>
        </p:nvSpPr>
        <p:spPr>
          <a:xfrm>
            <a:off x="394783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36" name="Object35"/>
          <p:cNvSpPr/>
          <p:nvPr/>
        </p:nvSpPr>
        <p:spPr>
          <a:xfrm>
            <a:off x="428707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37" name="Object36"/>
          <p:cNvSpPr/>
          <p:nvPr/>
        </p:nvSpPr>
        <p:spPr>
          <a:xfrm>
            <a:off x="462631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38" name="Object37"/>
          <p:cNvSpPr/>
          <p:nvPr/>
        </p:nvSpPr>
        <p:spPr>
          <a:xfrm>
            <a:off x="849579" y="2738226"/>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39" name="Object38"/>
          <p:cNvSpPr/>
          <p:nvPr/>
        </p:nvSpPr>
        <p:spPr>
          <a:xfrm>
            <a:off x="698400" y="2902818"/>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känner jag  mig delaktig i en gemenskap</a:t>
            </a:r>
            <a:endParaRPr lang="en-US" sz="850" dirty="0"/>
          </a:p>
        </p:txBody>
      </p:sp>
      <p:sp>
        <p:nvSpPr>
          <p:cNvPr id="40" name="Object39"/>
          <p:cNvSpPr/>
          <p:nvPr/>
        </p:nvSpPr>
        <p:spPr>
          <a:xfrm>
            <a:off x="698400" y="3174394"/>
            <a:ext cx="111930"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41" name="Object40"/>
          <p:cNvSpPr/>
          <p:nvPr/>
        </p:nvSpPr>
        <p:spPr>
          <a:xfrm>
            <a:off x="810331" y="3174394"/>
            <a:ext cx="18655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42" name="Object41"/>
          <p:cNvSpPr/>
          <p:nvPr/>
        </p:nvSpPr>
        <p:spPr>
          <a:xfrm>
            <a:off x="996881" y="3174394"/>
            <a:ext cx="33579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43" name="Object42"/>
          <p:cNvSpPr/>
          <p:nvPr/>
        </p:nvSpPr>
        <p:spPr>
          <a:xfrm>
            <a:off x="1332672" y="3174394"/>
            <a:ext cx="100737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44" name="Object43"/>
          <p:cNvSpPr/>
          <p:nvPr/>
        </p:nvSpPr>
        <p:spPr>
          <a:xfrm>
            <a:off x="2340045" y="3174394"/>
            <a:ext cx="126854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45" name="Object44"/>
          <p:cNvSpPr/>
          <p:nvPr/>
        </p:nvSpPr>
        <p:spPr>
          <a:xfrm>
            <a:off x="360858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46" name="Object45"/>
          <p:cNvSpPr/>
          <p:nvPr/>
        </p:nvSpPr>
        <p:spPr>
          <a:xfrm>
            <a:off x="394783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47" name="Object46"/>
          <p:cNvSpPr/>
          <p:nvPr/>
        </p:nvSpPr>
        <p:spPr>
          <a:xfrm>
            <a:off x="428707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48" name="Object47"/>
          <p:cNvSpPr/>
          <p:nvPr/>
        </p:nvSpPr>
        <p:spPr>
          <a:xfrm>
            <a:off x="462631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49" name="Object48"/>
          <p:cNvSpPr/>
          <p:nvPr/>
        </p:nvSpPr>
        <p:spPr>
          <a:xfrm>
            <a:off x="698400" y="3174394"/>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4</a:t>
            </a:r>
            <a:endParaRPr lang="en-US" sz="850" dirty="0"/>
          </a:p>
        </p:txBody>
      </p:sp>
      <p:sp>
        <p:nvSpPr>
          <p:cNvPr id="50" name="Object49"/>
          <p:cNvSpPr/>
          <p:nvPr/>
        </p:nvSpPr>
        <p:spPr>
          <a:xfrm>
            <a:off x="698400" y="3338986"/>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hanteras konflikter och samarbetsproblem på ett bra sätt</a:t>
            </a:r>
            <a:endParaRPr lang="en-US" sz="850" dirty="0"/>
          </a:p>
        </p:txBody>
      </p:sp>
      <p:sp>
        <p:nvSpPr>
          <p:cNvPr id="51" name="Object50"/>
          <p:cNvSpPr/>
          <p:nvPr/>
        </p:nvSpPr>
        <p:spPr>
          <a:xfrm>
            <a:off x="698400" y="3610563"/>
            <a:ext cx="186550"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6</a:t>
            </a:r>
            <a:endParaRPr lang="en-US" sz="850" dirty="0"/>
          </a:p>
        </p:txBody>
      </p:sp>
      <p:sp>
        <p:nvSpPr>
          <p:cNvPr id="52" name="Object51"/>
          <p:cNvSpPr/>
          <p:nvPr/>
        </p:nvSpPr>
        <p:spPr>
          <a:xfrm>
            <a:off x="884951" y="3610563"/>
            <a:ext cx="48503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53" name="Object52"/>
          <p:cNvSpPr/>
          <p:nvPr/>
        </p:nvSpPr>
        <p:spPr>
          <a:xfrm>
            <a:off x="1369982" y="3610563"/>
            <a:ext cx="52234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54" name="Object53"/>
          <p:cNvSpPr/>
          <p:nvPr/>
        </p:nvSpPr>
        <p:spPr>
          <a:xfrm>
            <a:off x="1892324" y="3610563"/>
            <a:ext cx="97006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55" name="Object54"/>
          <p:cNvSpPr/>
          <p:nvPr/>
        </p:nvSpPr>
        <p:spPr>
          <a:xfrm>
            <a:off x="2862386" y="3610563"/>
            <a:ext cx="74620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56" name="Object55"/>
          <p:cNvSpPr/>
          <p:nvPr/>
        </p:nvSpPr>
        <p:spPr>
          <a:xfrm>
            <a:off x="3608588" y="3610563"/>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57" name="Object56"/>
          <p:cNvSpPr/>
          <p:nvPr/>
        </p:nvSpPr>
        <p:spPr>
          <a:xfrm>
            <a:off x="3947831"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58" name="Object57"/>
          <p:cNvSpPr/>
          <p:nvPr/>
        </p:nvSpPr>
        <p:spPr>
          <a:xfrm>
            <a:off x="4287073"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59" name="Object58"/>
          <p:cNvSpPr/>
          <p:nvPr/>
        </p:nvSpPr>
        <p:spPr>
          <a:xfrm>
            <a:off x="4626315" y="3610563"/>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60" name="Object59"/>
          <p:cNvSpPr/>
          <p:nvPr/>
        </p:nvSpPr>
        <p:spPr>
          <a:xfrm>
            <a:off x="698400" y="3775155"/>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har vi möjlighet att reflektera över vår arbetssituation</a:t>
            </a:r>
            <a:endParaRPr lang="en-US" sz="850" dirty="0"/>
          </a:p>
        </p:txBody>
      </p:sp>
      <p:sp>
        <p:nvSpPr>
          <p:cNvPr id="61" name="Object60"/>
          <p:cNvSpPr/>
          <p:nvPr/>
        </p:nvSpPr>
        <p:spPr>
          <a:xfrm>
            <a:off x="698400" y="4046732"/>
            <a:ext cx="29848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62" name="Object61"/>
          <p:cNvSpPr/>
          <p:nvPr/>
        </p:nvSpPr>
        <p:spPr>
          <a:xfrm>
            <a:off x="996881" y="4046732"/>
            <a:ext cx="22386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63" name="Object62"/>
          <p:cNvSpPr/>
          <p:nvPr/>
        </p:nvSpPr>
        <p:spPr>
          <a:xfrm>
            <a:off x="1220742" y="4046732"/>
            <a:ext cx="746202"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64" name="Object63"/>
          <p:cNvSpPr/>
          <p:nvPr/>
        </p:nvSpPr>
        <p:spPr>
          <a:xfrm>
            <a:off x="1966944" y="4046732"/>
            <a:ext cx="97006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65" name="Object64"/>
          <p:cNvSpPr/>
          <p:nvPr/>
        </p:nvSpPr>
        <p:spPr>
          <a:xfrm>
            <a:off x="2937006" y="4046732"/>
            <a:ext cx="67158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66" name="Object65"/>
          <p:cNvSpPr/>
          <p:nvPr/>
        </p:nvSpPr>
        <p:spPr>
          <a:xfrm>
            <a:off x="3608588" y="4046732"/>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67" name="Object66"/>
          <p:cNvSpPr/>
          <p:nvPr/>
        </p:nvSpPr>
        <p:spPr>
          <a:xfrm>
            <a:off x="3947831"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68" name="Object67"/>
          <p:cNvSpPr/>
          <p:nvPr/>
        </p:nvSpPr>
        <p:spPr>
          <a:xfrm>
            <a:off x="4287073"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69" name="Object68"/>
          <p:cNvSpPr/>
          <p:nvPr/>
        </p:nvSpPr>
        <p:spPr>
          <a:xfrm>
            <a:off x="4626315" y="4046732"/>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70" name="Object69"/>
          <p:cNvSpPr/>
          <p:nvPr/>
        </p:nvSpPr>
        <p:spPr>
          <a:xfrm>
            <a:off x="698400" y="4211324"/>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kan jag uttrycka kritiska åsikter eller frågor</a:t>
            </a:r>
            <a:endParaRPr lang="en-US" sz="850" dirty="0"/>
          </a:p>
        </p:txBody>
      </p:sp>
      <p:sp>
        <p:nvSpPr>
          <p:cNvPr id="71" name="Object70"/>
          <p:cNvSpPr/>
          <p:nvPr/>
        </p:nvSpPr>
        <p:spPr>
          <a:xfrm>
            <a:off x="698400" y="4482901"/>
            <a:ext cx="186550"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6</a:t>
            </a:r>
            <a:endParaRPr lang="en-US" sz="850" dirty="0"/>
          </a:p>
        </p:txBody>
      </p:sp>
      <p:sp>
        <p:nvSpPr>
          <p:cNvPr id="72" name="Object71"/>
          <p:cNvSpPr/>
          <p:nvPr/>
        </p:nvSpPr>
        <p:spPr>
          <a:xfrm>
            <a:off x="884951" y="4482901"/>
            <a:ext cx="37310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73" name="Object72"/>
          <p:cNvSpPr/>
          <p:nvPr/>
        </p:nvSpPr>
        <p:spPr>
          <a:xfrm>
            <a:off x="1258052" y="4482901"/>
            <a:ext cx="44772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15</a:t>
            </a:r>
            <a:endParaRPr lang="en-US" sz="850" dirty="0"/>
          </a:p>
        </p:txBody>
      </p:sp>
      <p:sp>
        <p:nvSpPr>
          <p:cNvPr id="74" name="Object73"/>
          <p:cNvSpPr/>
          <p:nvPr/>
        </p:nvSpPr>
        <p:spPr>
          <a:xfrm>
            <a:off x="1705773" y="4482901"/>
            <a:ext cx="100737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75" name="Object74"/>
          <p:cNvSpPr/>
          <p:nvPr/>
        </p:nvSpPr>
        <p:spPr>
          <a:xfrm>
            <a:off x="2713146" y="4482901"/>
            <a:ext cx="89544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76" name="Object75"/>
          <p:cNvSpPr/>
          <p:nvPr/>
        </p:nvSpPr>
        <p:spPr>
          <a:xfrm>
            <a:off x="3608588" y="4482901"/>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77" name="Object76"/>
          <p:cNvSpPr/>
          <p:nvPr/>
        </p:nvSpPr>
        <p:spPr>
          <a:xfrm>
            <a:off x="3947831"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78" name="Object77"/>
          <p:cNvSpPr/>
          <p:nvPr/>
        </p:nvSpPr>
        <p:spPr>
          <a:xfrm>
            <a:off x="4287073"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79" name="Object78"/>
          <p:cNvSpPr/>
          <p:nvPr/>
        </p:nvSpPr>
        <p:spPr>
          <a:xfrm>
            <a:off x="4626315" y="4482901"/>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80" name="Object79"/>
          <p:cNvSpPr/>
          <p:nvPr/>
        </p:nvSpPr>
        <p:spPr>
          <a:xfrm>
            <a:off x="698400" y="4647493"/>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visar förtroende för mig som medarbetare</a:t>
            </a:r>
            <a:endParaRPr lang="en-US" sz="850" dirty="0"/>
          </a:p>
        </p:txBody>
      </p:sp>
      <p:sp>
        <p:nvSpPr>
          <p:cNvPr id="81" name="Object80"/>
          <p:cNvSpPr/>
          <p:nvPr/>
        </p:nvSpPr>
        <p:spPr>
          <a:xfrm>
            <a:off x="698400" y="4919070"/>
            <a:ext cx="23281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82" name="Object81"/>
          <p:cNvSpPr/>
          <p:nvPr/>
        </p:nvSpPr>
        <p:spPr>
          <a:xfrm>
            <a:off x="931215" y="4919070"/>
            <a:ext cx="77605"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83" name="Object82"/>
          <p:cNvSpPr/>
          <p:nvPr/>
        </p:nvSpPr>
        <p:spPr>
          <a:xfrm>
            <a:off x="1008820" y="4919070"/>
            <a:ext cx="34922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84" name="Object83"/>
          <p:cNvSpPr/>
          <p:nvPr/>
        </p:nvSpPr>
        <p:spPr>
          <a:xfrm>
            <a:off x="1358043" y="4919070"/>
            <a:ext cx="65964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85" name="Object84"/>
          <p:cNvSpPr/>
          <p:nvPr/>
        </p:nvSpPr>
        <p:spPr>
          <a:xfrm>
            <a:off x="2017686" y="4919070"/>
            <a:ext cx="159090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55</a:t>
            </a:r>
            <a:endParaRPr lang="en-US" sz="850" dirty="0"/>
          </a:p>
        </p:txBody>
      </p:sp>
      <p:sp>
        <p:nvSpPr>
          <p:cNvPr id="86" name="Object85"/>
          <p:cNvSpPr/>
          <p:nvPr/>
        </p:nvSpPr>
        <p:spPr>
          <a:xfrm>
            <a:off x="3608588" y="4919070"/>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87" name="Object86"/>
          <p:cNvSpPr/>
          <p:nvPr/>
        </p:nvSpPr>
        <p:spPr>
          <a:xfrm>
            <a:off x="3947831"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88" name="Object87"/>
          <p:cNvSpPr/>
          <p:nvPr/>
        </p:nvSpPr>
        <p:spPr>
          <a:xfrm>
            <a:off x="4287073"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89" name="Object88"/>
          <p:cNvSpPr/>
          <p:nvPr/>
        </p:nvSpPr>
        <p:spPr>
          <a:xfrm>
            <a:off x="4626315" y="4919070"/>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90" name="Object89"/>
          <p:cNvSpPr/>
          <p:nvPr/>
        </p:nvSpPr>
        <p:spPr>
          <a:xfrm>
            <a:off x="931215" y="4919070"/>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91" name="Object90"/>
          <p:cNvSpPr/>
          <p:nvPr/>
        </p:nvSpPr>
        <p:spPr>
          <a:xfrm>
            <a:off x="698400" y="5083662"/>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bemöter mig med respekt</a:t>
            </a:r>
            <a:endParaRPr lang="en-US" sz="850" dirty="0"/>
          </a:p>
        </p:txBody>
      </p:sp>
      <p:sp>
        <p:nvSpPr>
          <p:cNvPr id="92" name="Object91"/>
          <p:cNvSpPr/>
          <p:nvPr/>
        </p:nvSpPr>
        <p:spPr>
          <a:xfrm>
            <a:off x="698400" y="5355238"/>
            <a:ext cx="194013"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7</a:t>
            </a:r>
            <a:endParaRPr lang="en-US" sz="850" dirty="0"/>
          </a:p>
        </p:txBody>
      </p:sp>
      <p:sp>
        <p:nvSpPr>
          <p:cNvPr id="93" name="Object92"/>
          <p:cNvSpPr/>
          <p:nvPr/>
        </p:nvSpPr>
        <p:spPr>
          <a:xfrm>
            <a:off x="892413" y="5355238"/>
            <a:ext cx="77605"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94" name="Object93"/>
          <p:cNvSpPr/>
          <p:nvPr/>
        </p:nvSpPr>
        <p:spPr>
          <a:xfrm>
            <a:off x="970018" y="5355238"/>
            <a:ext cx="23281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95" name="Object94"/>
          <p:cNvSpPr/>
          <p:nvPr/>
        </p:nvSpPr>
        <p:spPr>
          <a:xfrm>
            <a:off x="1202833" y="5355238"/>
            <a:ext cx="65964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96" name="Object95"/>
          <p:cNvSpPr/>
          <p:nvPr/>
        </p:nvSpPr>
        <p:spPr>
          <a:xfrm>
            <a:off x="1862476" y="5355238"/>
            <a:ext cx="174611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60</a:t>
            </a:r>
            <a:endParaRPr lang="en-US" sz="850" dirty="0"/>
          </a:p>
        </p:txBody>
      </p:sp>
      <p:sp>
        <p:nvSpPr>
          <p:cNvPr id="97" name="Object96"/>
          <p:cNvSpPr/>
          <p:nvPr/>
        </p:nvSpPr>
        <p:spPr>
          <a:xfrm>
            <a:off x="3608588" y="535523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98" name="Object97"/>
          <p:cNvSpPr/>
          <p:nvPr/>
        </p:nvSpPr>
        <p:spPr>
          <a:xfrm>
            <a:off x="3947831"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4,8</a:t>
            </a:r>
            <a:endParaRPr lang="en-US" sz="850" dirty="0"/>
          </a:p>
        </p:txBody>
      </p:sp>
      <p:sp>
        <p:nvSpPr>
          <p:cNvPr id="99" name="Object98"/>
          <p:cNvSpPr/>
          <p:nvPr/>
        </p:nvSpPr>
        <p:spPr>
          <a:xfrm>
            <a:off x="4287073"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00" name="Object99"/>
          <p:cNvSpPr/>
          <p:nvPr/>
        </p:nvSpPr>
        <p:spPr>
          <a:xfrm>
            <a:off x="4626315" y="535523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101" name="Object100"/>
          <p:cNvSpPr/>
          <p:nvPr/>
        </p:nvSpPr>
        <p:spPr>
          <a:xfrm>
            <a:off x="892413" y="535523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102" name="Object101"/>
          <p:cNvSpPr/>
          <p:nvPr/>
        </p:nvSpPr>
        <p:spPr>
          <a:xfrm>
            <a:off x="698400" y="551983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är uppmärksam och agerar på risker i arbetsmiljön</a:t>
            </a:r>
            <a:endParaRPr lang="en-US" sz="850" dirty="0"/>
          </a:p>
        </p:txBody>
      </p:sp>
      <p:sp>
        <p:nvSpPr>
          <p:cNvPr id="103" name="Object102"/>
          <p:cNvSpPr/>
          <p:nvPr/>
        </p:nvSpPr>
        <p:spPr>
          <a:xfrm>
            <a:off x="698400" y="5791407"/>
            <a:ext cx="31892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11</a:t>
            </a:r>
            <a:endParaRPr lang="en-US" sz="850" dirty="0"/>
          </a:p>
        </p:txBody>
      </p:sp>
      <p:sp>
        <p:nvSpPr>
          <p:cNvPr id="104" name="Object103"/>
          <p:cNvSpPr/>
          <p:nvPr/>
        </p:nvSpPr>
        <p:spPr>
          <a:xfrm>
            <a:off x="1017325" y="5791407"/>
            <a:ext cx="79731"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05" name="Object104"/>
          <p:cNvSpPr/>
          <p:nvPr/>
        </p:nvSpPr>
        <p:spPr>
          <a:xfrm>
            <a:off x="1097056" y="5791407"/>
            <a:ext cx="478387"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16</a:t>
            </a:r>
            <a:endParaRPr lang="en-US" sz="850" dirty="0"/>
          </a:p>
        </p:txBody>
      </p:sp>
      <p:sp>
        <p:nvSpPr>
          <p:cNvPr id="106" name="Object105"/>
          <p:cNvSpPr/>
          <p:nvPr/>
        </p:nvSpPr>
        <p:spPr>
          <a:xfrm>
            <a:off x="1575443" y="5791407"/>
            <a:ext cx="79731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107" name="Object106"/>
          <p:cNvSpPr/>
          <p:nvPr/>
        </p:nvSpPr>
        <p:spPr>
          <a:xfrm>
            <a:off x="2372755" y="5791407"/>
            <a:ext cx="123583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108" name="Object107"/>
          <p:cNvSpPr/>
          <p:nvPr/>
        </p:nvSpPr>
        <p:spPr>
          <a:xfrm>
            <a:off x="3608588" y="579140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09" name="Object108"/>
          <p:cNvSpPr/>
          <p:nvPr/>
        </p:nvSpPr>
        <p:spPr>
          <a:xfrm>
            <a:off x="3947831" y="579140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10" name="Object109"/>
          <p:cNvSpPr/>
          <p:nvPr/>
        </p:nvSpPr>
        <p:spPr>
          <a:xfrm>
            <a:off x="4287073" y="579140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11" name="Object110"/>
          <p:cNvSpPr/>
          <p:nvPr/>
        </p:nvSpPr>
        <p:spPr>
          <a:xfrm>
            <a:off x="4626315" y="579140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94%</a:t>
            </a:r>
            <a:endParaRPr lang="en-US" sz="850" dirty="0"/>
          </a:p>
        </p:txBody>
      </p:sp>
      <p:sp>
        <p:nvSpPr>
          <p:cNvPr id="112" name="Object111"/>
          <p:cNvSpPr/>
          <p:nvPr/>
        </p:nvSpPr>
        <p:spPr>
          <a:xfrm>
            <a:off x="1017325" y="579140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113" name="Object112"/>
          <p:cNvSpPr/>
          <p:nvPr/>
        </p:nvSpPr>
        <p:spPr>
          <a:xfrm>
            <a:off x="69840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Psykologisk trygghet</a:t>
            </a:r>
            <a:endParaRPr lang="en-US" sz="1200" dirty="0"/>
          </a:p>
        </p:txBody>
      </p:sp>
      <p:sp>
        <p:nvSpPr>
          <p:cNvPr id="114" name="Object113"/>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115" name="Object114"/>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116" name="Object115"/>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117" name="Object116"/>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118" name="Object117"/>
          <p:cNvSpPr/>
          <p:nvPr/>
        </p:nvSpPr>
        <p:spPr>
          <a:xfrm>
            <a:off x="5590440" y="15943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vågar prata om mina misstag med min chef</a:t>
            </a:r>
            <a:endParaRPr lang="en-US" sz="850" dirty="0"/>
          </a:p>
        </p:txBody>
      </p:sp>
      <p:sp>
        <p:nvSpPr>
          <p:cNvPr id="119" name="Object118"/>
          <p:cNvSpPr/>
          <p:nvPr/>
        </p:nvSpPr>
        <p:spPr>
          <a:xfrm>
            <a:off x="5590440" y="1865888"/>
            <a:ext cx="229752"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120" name="Object119"/>
          <p:cNvSpPr/>
          <p:nvPr/>
        </p:nvSpPr>
        <p:spPr>
          <a:xfrm>
            <a:off x="5820192" y="1865888"/>
            <a:ext cx="38292"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21" name="Object120"/>
          <p:cNvSpPr/>
          <p:nvPr/>
        </p:nvSpPr>
        <p:spPr>
          <a:xfrm>
            <a:off x="5858484" y="1865888"/>
            <a:ext cx="382919"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122" name="Object121"/>
          <p:cNvSpPr/>
          <p:nvPr/>
        </p:nvSpPr>
        <p:spPr>
          <a:xfrm>
            <a:off x="6241403" y="1865888"/>
            <a:ext cx="80413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28</a:t>
            </a:r>
            <a:endParaRPr lang="en-US" sz="850" dirty="0"/>
          </a:p>
        </p:txBody>
      </p:sp>
      <p:sp>
        <p:nvSpPr>
          <p:cNvPr id="123" name="Object122"/>
          <p:cNvSpPr/>
          <p:nvPr/>
        </p:nvSpPr>
        <p:spPr>
          <a:xfrm>
            <a:off x="7045534" y="1865888"/>
            <a:ext cx="145509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50</a:t>
            </a:r>
            <a:endParaRPr lang="en-US" sz="850" dirty="0"/>
          </a:p>
        </p:txBody>
      </p:sp>
      <p:sp>
        <p:nvSpPr>
          <p:cNvPr id="124" name="Object123"/>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125" name="Object124"/>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26" name="Object125"/>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27" name="Object126"/>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128" name="Object127"/>
          <p:cNvSpPr/>
          <p:nvPr/>
        </p:nvSpPr>
        <p:spPr>
          <a:xfrm>
            <a:off x="5820192"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129" name="Object128"/>
          <p:cNvSpPr/>
          <p:nvPr/>
        </p:nvSpPr>
        <p:spPr>
          <a:xfrm>
            <a:off x="5590440" y="20304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informerar min chef om det uppstår problem på arbetsplatsen eller i mitt arbete</a:t>
            </a:r>
            <a:endParaRPr lang="en-US" sz="850" dirty="0"/>
          </a:p>
        </p:txBody>
      </p:sp>
      <p:sp>
        <p:nvSpPr>
          <p:cNvPr id="130" name="Object129"/>
          <p:cNvSpPr/>
          <p:nvPr/>
        </p:nvSpPr>
        <p:spPr>
          <a:xfrm>
            <a:off x="5590440" y="2302057"/>
            <a:ext cx="77605"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31" name="Object130"/>
          <p:cNvSpPr/>
          <p:nvPr/>
        </p:nvSpPr>
        <p:spPr>
          <a:xfrm>
            <a:off x="5668045" y="2302057"/>
            <a:ext cx="38803"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32" name="Object131"/>
          <p:cNvSpPr/>
          <p:nvPr/>
        </p:nvSpPr>
        <p:spPr>
          <a:xfrm>
            <a:off x="5706848" y="2302057"/>
            <a:ext cx="27161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133" name="Object132"/>
          <p:cNvSpPr/>
          <p:nvPr/>
        </p:nvSpPr>
        <p:spPr>
          <a:xfrm>
            <a:off x="5978465" y="2302057"/>
            <a:ext cx="892458"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134" name="Object133"/>
          <p:cNvSpPr/>
          <p:nvPr/>
        </p:nvSpPr>
        <p:spPr>
          <a:xfrm>
            <a:off x="6870923" y="2302057"/>
            <a:ext cx="162970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56</a:t>
            </a:r>
            <a:endParaRPr lang="en-US" sz="850" dirty="0"/>
          </a:p>
        </p:txBody>
      </p:sp>
      <p:sp>
        <p:nvSpPr>
          <p:cNvPr id="135" name="Object134"/>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36" name="Object135"/>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37" name="Object136"/>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38" name="Object137"/>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139" name="Object138"/>
          <p:cNvSpPr/>
          <p:nvPr/>
        </p:nvSpPr>
        <p:spPr>
          <a:xfrm>
            <a:off x="559044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140" name="Object139"/>
          <p:cNvSpPr/>
          <p:nvPr/>
        </p:nvSpPr>
        <p:spPr>
          <a:xfrm>
            <a:off x="5668045"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141" name="Object140"/>
          <p:cNvSpPr/>
          <p:nvPr/>
        </p:nvSpPr>
        <p:spPr>
          <a:xfrm>
            <a:off x="5590440" y="2466649"/>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används resultatet från undersökningen till att förbättra arbetsmiljön</a:t>
            </a:r>
            <a:endParaRPr lang="en-US" sz="850" dirty="0"/>
          </a:p>
        </p:txBody>
      </p:sp>
      <p:sp>
        <p:nvSpPr>
          <p:cNvPr id="142" name="Object141"/>
          <p:cNvSpPr/>
          <p:nvPr/>
        </p:nvSpPr>
        <p:spPr>
          <a:xfrm>
            <a:off x="5590440" y="2738226"/>
            <a:ext cx="29101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143" name="Object142"/>
          <p:cNvSpPr/>
          <p:nvPr/>
        </p:nvSpPr>
        <p:spPr>
          <a:xfrm>
            <a:off x="5881459" y="2738226"/>
            <a:ext cx="124722"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144" name="Object143"/>
          <p:cNvSpPr/>
          <p:nvPr/>
        </p:nvSpPr>
        <p:spPr>
          <a:xfrm>
            <a:off x="6006182" y="2738226"/>
            <a:ext cx="78990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145" name="Object144"/>
          <p:cNvSpPr/>
          <p:nvPr/>
        </p:nvSpPr>
        <p:spPr>
          <a:xfrm>
            <a:off x="6796090" y="2738226"/>
            <a:ext cx="873056"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146" name="Object145"/>
          <p:cNvSpPr/>
          <p:nvPr/>
        </p:nvSpPr>
        <p:spPr>
          <a:xfrm>
            <a:off x="7669146" y="2738226"/>
            <a:ext cx="83148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147" name="Object146"/>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148" name="Object147"/>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49" name="Object148"/>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150" name="Object149"/>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151" name="Object150"/>
          <p:cNvSpPr/>
          <p:nvPr/>
        </p:nvSpPr>
        <p:spPr>
          <a:xfrm>
            <a:off x="5590440" y="2884530"/>
            <a:ext cx="2910188" cy="373075"/>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Ledningen i min organisation är intresserade av förslag och åsikter från medarbetare. (Med organisation avses den nämnd/bolag/förvaltning…</a:t>
            </a:r>
            <a:endParaRPr lang="en-US" sz="850" dirty="0"/>
          </a:p>
        </p:txBody>
      </p:sp>
      <p:sp>
        <p:nvSpPr>
          <p:cNvPr id="152" name="Object151"/>
          <p:cNvSpPr/>
          <p:nvPr/>
        </p:nvSpPr>
        <p:spPr>
          <a:xfrm>
            <a:off x="5590440" y="3257605"/>
            <a:ext cx="29957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153" name="Object152"/>
          <p:cNvSpPr/>
          <p:nvPr/>
        </p:nvSpPr>
        <p:spPr>
          <a:xfrm>
            <a:off x="5890019" y="3257605"/>
            <a:ext cx="299578"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154" name="Object153"/>
          <p:cNvSpPr/>
          <p:nvPr/>
        </p:nvSpPr>
        <p:spPr>
          <a:xfrm>
            <a:off x="6189597" y="3257605"/>
            <a:ext cx="81314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28</a:t>
            </a:r>
            <a:endParaRPr lang="en-US" sz="850" dirty="0"/>
          </a:p>
        </p:txBody>
      </p:sp>
      <p:sp>
        <p:nvSpPr>
          <p:cNvPr id="155" name="Object154"/>
          <p:cNvSpPr/>
          <p:nvPr/>
        </p:nvSpPr>
        <p:spPr>
          <a:xfrm>
            <a:off x="7002737" y="3257605"/>
            <a:ext cx="984328"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156" name="Object155"/>
          <p:cNvSpPr/>
          <p:nvPr/>
        </p:nvSpPr>
        <p:spPr>
          <a:xfrm>
            <a:off x="7987066" y="3257605"/>
            <a:ext cx="51356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157" name="Object156"/>
          <p:cNvSpPr/>
          <p:nvPr/>
        </p:nvSpPr>
        <p:spPr>
          <a:xfrm>
            <a:off x="8500628" y="3257605"/>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158" name="Object157"/>
          <p:cNvSpPr/>
          <p:nvPr/>
        </p:nvSpPr>
        <p:spPr>
          <a:xfrm>
            <a:off x="8839871" y="3257605"/>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a:t>
            </a:r>
            <a:endParaRPr lang="en-US" sz="850" dirty="0"/>
          </a:p>
        </p:txBody>
      </p:sp>
      <p:sp>
        <p:nvSpPr>
          <p:cNvPr id="159" name="Object158"/>
          <p:cNvSpPr/>
          <p:nvPr/>
        </p:nvSpPr>
        <p:spPr>
          <a:xfrm>
            <a:off x="9179113" y="3257605"/>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160" name="Object159"/>
          <p:cNvSpPr/>
          <p:nvPr/>
        </p:nvSpPr>
        <p:spPr>
          <a:xfrm>
            <a:off x="9518355" y="3257605"/>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87%</a:t>
            </a:r>
            <a:endParaRPr lang="en-US" sz="850" dirty="0"/>
          </a:p>
        </p:txBody>
      </p:sp>
      <p:sp>
        <p:nvSpPr>
          <p:cNvPr id="161" name="Object160"/>
          <p:cNvSpPr/>
          <p:nvPr/>
        </p:nvSpPr>
        <p:spPr>
          <a:xfrm>
            <a:off x="559044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Psykologisk trygghet (forts.)</a:t>
            </a:r>
            <a:endParaRPr lang="en-US" sz="1200" dirty="0"/>
          </a:p>
        </p:txBody>
      </p:sp>
      <p:sp>
        <p:nvSpPr>
          <p:cNvPr id="162" name="Object161"/>
          <p:cNvSpPr/>
          <p:nvPr/>
        </p:nvSpPr>
        <p:spPr>
          <a:xfrm>
            <a:off x="8500628" y="4574067"/>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163" name="Object162"/>
          <p:cNvSpPr/>
          <p:nvPr/>
        </p:nvSpPr>
        <p:spPr>
          <a:xfrm>
            <a:off x="8839871" y="4574067"/>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164" name="Object163"/>
          <p:cNvSpPr/>
          <p:nvPr/>
        </p:nvSpPr>
        <p:spPr>
          <a:xfrm>
            <a:off x="9179113" y="4574067"/>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165" name="Object164"/>
          <p:cNvSpPr/>
          <p:nvPr/>
        </p:nvSpPr>
        <p:spPr>
          <a:xfrm>
            <a:off x="9552280" y="4574067"/>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166" name="Object165"/>
          <p:cNvSpPr/>
          <p:nvPr/>
        </p:nvSpPr>
        <p:spPr>
          <a:xfrm>
            <a:off x="5590440" y="4610643"/>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lär vi oss av det som fungerar bra</a:t>
            </a:r>
            <a:endParaRPr lang="en-US" sz="850" dirty="0"/>
          </a:p>
        </p:txBody>
      </p:sp>
      <p:sp>
        <p:nvSpPr>
          <p:cNvPr id="167" name="Object166"/>
          <p:cNvSpPr/>
          <p:nvPr/>
        </p:nvSpPr>
        <p:spPr>
          <a:xfrm>
            <a:off x="5590440" y="4882219"/>
            <a:ext cx="80839"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68" name="Object167"/>
          <p:cNvSpPr/>
          <p:nvPr/>
        </p:nvSpPr>
        <p:spPr>
          <a:xfrm>
            <a:off x="5671279" y="4882219"/>
            <a:ext cx="28293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169" name="Object168"/>
          <p:cNvSpPr/>
          <p:nvPr/>
        </p:nvSpPr>
        <p:spPr>
          <a:xfrm>
            <a:off x="5954214" y="4882219"/>
            <a:ext cx="36377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170" name="Object169"/>
          <p:cNvSpPr/>
          <p:nvPr/>
        </p:nvSpPr>
        <p:spPr>
          <a:xfrm>
            <a:off x="6317987" y="4882219"/>
            <a:ext cx="1293417"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71" name="Object170"/>
          <p:cNvSpPr/>
          <p:nvPr/>
        </p:nvSpPr>
        <p:spPr>
          <a:xfrm>
            <a:off x="7611404" y="4882219"/>
            <a:ext cx="88922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172" name="Object171"/>
          <p:cNvSpPr/>
          <p:nvPr/>
        </p:nvSpPr>
        <p:spPr>
          <a:xfrm>
            <a:off x="8500628" y="4882219"/>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73" name="Object172"/>
          <p:cNvSpPr/>
          <p:nvPr/>
        </p:nvSpPr>
        <p:spPr>
          <a:xfrm>
            <a:off x="8839871"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174" name="Object173"/>
          <p:cNvSpPr/>
          <p:nvPr/>
        </p:nvSpPr>
        <p:spPr>
          <a:xfrm>
            <a:off x="9179113"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75" name="Object174"/>
          <p:cNvSpPr/>
          <p:nvPr/>
        </p:nvSpPr>
        <p:spPr>
          <a:xfrm>
            <a:off x="9518355" y="4882219"/>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176" name="Object175"/>
          <p:cNvSpPr/>
          <p:nvPr/>
        </p:nvSpPr>
        <p:spPr>
          <a:xfrm>
            <a:off x="5590440" y="4882219"/>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177" name="Object176"/>
          <p:cNvSpPr/>
          <p:nvPr/>
        </p:nvSpPr>
        <p:spPr>
          <a:xfrm>
            <a:off x="5590440" y="50468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vågar prata om mina misstag</a:t>
            </a:r>
            <a:endParaRPr lang="en-US" sz="850" dirty="0"/>
          </a:p>
        </p:txBody>
      </p:sp>
      <p:sp>
        <p:nvSpPr>
          <p:cNvPr id="178" name="Object177"/>
          <p:cNvSpPr/>
          <p:nvPr/>
        </p:nvSpPr>
        <p:spPr>
          <a:xfrm>
            <a:off x="5590440" y="5318388"/>
            <a:ext cx="161677"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179" name="Object178"/>
          <p:cNvSpPr/>
          <p:nvPr/>
        </p:nvSpPr>
        <p:spPr>
          <a:xfrm>
            <a:off x="5752118" y="5318388"/>
            <a:ext cx="161677"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180" name="Object179"/>
          <p:cNvSpPr/>
          <p:nvPr/>
        </p:nvSpPr>
        <p:spPr>
          <a:xfrm>
            <a:off x="5913795" y="5318388"/>
            <a:ext cx="145509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50</a:t>
            </a:r>
            <a:endParaRPr lang="en-US" sz="850" dirty="0"/>
          </a:p>
        </p:txBody>
      </p:sp>
      <p:sp>
        <p:nvSpPr>
          <p:cNvPr id="181" name="Object180"/>
          <p:cNvSpPr/>
          <p:nvPr/>
        </p:nvSpPr>
        <p:spPr>
          <a:xfrm>
            <a:off x="7368888" y="5318388"/>
            <a:ext cx="113174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82" name="Object181"/>
          <p:cNvSpPr/>
          <p:nvPr/>
        </p:nvSpPr>
        <p:spPr>
          <a:xfrm>
            <a:off x="8500628" y="53183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183" name="Object182"/>
          <p:cNvSpPr/>
          <p:nvPr/>
        </p:nvSpPr>
        <p:spPr>
          <a:xfrm>
            <a:off x="8839871"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84" name="Object183"/>
          <p:cNvSpPr/>
          <p:nvPr/>
        </p:nvSpPr>
        <p:spPr>
          <a:xfrm>
            <a:off x="9179113"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85" name="Object184"/>
          <p:cNvSpPr/>
          <p:nvPr/>
        </p:nvSpPr>
        <p:spPr>
          <a:xfrm>
            <a:off x="9518355" y="53183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186" name="Object185"/>
          <p:cNvSpPr/>
          <p:nvPr/>
        </p:nvSpPr>
        <p:spPr>
          <a:xfrm>
            <a:off x="5590440" y="54829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påtalar när jag tror något är på väg att gå fel</a:t>
            </a:r>
            <a:endParaRPr lang="en-US" sz="850" dirty="0"/>
          </a:p>
        </p:txBody>
      </p:sp>
      <p:sp>
        <p:nvSpPr>
          <p:cNvPr id="187" name="Object186"/>
          <p:cNvSpPr/>
          <p:nvPr/>
        </p:nvSpPr>
        <p:spPr>
          <a:xfrm>
            <a:off x="5590440" y="5754557"/>
            <a:ext cx="122966"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188" name="Object187"/>
          <p:cNvSpPr/>
          <p:nvPr/>
        </p:nvSpPr>
        <p:spPr>
          <a:xfrm>
            <a:off x="5713406" y="5754557"/>
            <a:ext cx="28692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189" name="Object188"/>
          <p:cNvSpPr/>
          <p:nvPr/>
        </p:nvSpPr>
        <p:spPr>
          <a:xfrm>
            <a:off x="6000326" y="5754557"/>
            <a:ext cx="110669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190" name="Object189"/>
          <p:cNvSpPr/>
          <p:nvPr/>
        </p:nvSpPr>
        <p:spPr>
          <a:xfrm>
            <a:off x="7107017" y="5754557"/>
            <a:ext cx="139361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48</a:t>
            </a:r>
            <a:endParaRPr lang="en-US" sz="850" dirty="0"/>
          </a:p>
        </p:txBody>
      </p:sp>
      <p:sp>
        <p:nvSpPr>
          <p:cNvPr id="191" name="Object190"/>
          <p:cNvSpPr/>
          <p:nvPr/>
        </p:nvSpPr>
        <p:spPr>
          <a:xfrm>
            <a:off x="8500628" y="57545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92" name="Object191"/>
          <p:cNvSpPr/>
          <p:nvPr/>
        </p:nvSpPr>
        <p:spPr>
          <a:xfrm>
            <a:off x="8839871" y="57545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93" name="Object192"/>
          <p:cNvSpPr/>
          <p:nvPr/>
        </p:nvSpPr>
        <p:spPr>
          <a:xfrm>
            <a:off x="9179113" y="57545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194" name="Object193"/>
          <p:cNvSpPr/>
          <p:nvPr/>
        </p:nvSpPr>
        <p:spPr>
          <a:xfrm>
            <a:off x="9518355" y="57545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195" name="Object194"/>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Psykologisk trygghet från HSE-frågorna</a:t>
            </a:r>
            <a:endParaRPr lang="en-US" sz="1200" dirty="0"/>
          </a:p>
        </p:txBody>
      </p:sp>
      <p:sp>
        <p:nvSpPr>
          <p:cNvPr id="196" name="Object195"/>
          <p:cNvSpPr/>
          <p:nvPr/>
        </p:nvSpPr>
        <p:spPr>
          <a:xfrm>
            <a:off x="5349240" y="4054450"/>
            <a:ext cx="4892040" cy="0"/>
          </a:xfrm>
          <a:prstGeom prst="line">
            <a:avLst/>
          </a:prstGeom>
          <a:noFill/>
          <a:ln w="12700">
            <a:solidFill>
              <a:srgbClr val="CCCCCC"/>
            </a:solidFill>
            <a:prstDash val="solid"/>
          </a:ln>
        </p:spPr>
      </p:sp>
      <p:sp>
        <p:nvSpPr>
          <p:cNvPr id="197" name="Object196"/>
          <p:cNvSpPr/>
          <p:nvPr/>
        </p:nvSpPr>
        <p:spPr>
          <a:xfrm>
            <a:off x="5349240" y="1038118"/>
            <a:ext cx="0" cy="6032663"/>
          </a:xfrm>
          <a:prstGeom prst="line">
            <a:avLst/>
          </a:prstGeom>
          <a:noFill/>
          <a:ln w="12700">
            <a:solidFill>
              <a:srgbClr val="CCCCCC"/>
            </a:solidFill>
            <a:prstDash val="solid"/>
          </a:ln>
        </p:spPr>
      </p:sp>
      <p:sp>
        <p:nvSpPr>
          <p:cNvPr id="198"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Utsatthet – Kännedomsfrågor</a:t>
            </a:r>
            <a:endParaRPr lang="en-US" sz="2000" dirty="0"/>
          </a:p>
        </p:txBody>
      </p:sp>
      <p:sp>
        <p:nvSpPr>
          <p:cNvPr id="3" name="Object2"/>
          <p:cNvSpPr/>
          <p:nvPr/>
        </p:nvSpPr>
        <p:spPr>
          <a:xfrm>
            <a:off x="698400" y="1594311"/>
            <a:ext cx="440963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Här redovisas kännedomsfrågorna om utsatthet. De redovisas förutsatt att minst 5 personer svarat. Resterande utsatthetsfrågor redovisas i separata rapporter för grupper där minst 20 personer eller fler besvarat enkäten.</a:t>
            </a:r>
            <a:endParaRPr lang="en-US" sz="1100" dirty="0"/>
          </a:p>
        </p:txBody>
      </p:sp>
      <p:sp>
        <p:nvSpPr>
          <p:cNvPr id="4" name="Object3"/>
          <p:cNvSpPr/>
          <p:nvPr/>
        </p:nvSpPr>
        <p:spPr>
          <a:xfrm>
            <a:off x="69840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Information</a:t>
            </a:r>
            <a:endParaRPr lang="en-US" sz="1200" dirty="0"/>
          </a:p>
        </p:txBody>
      </p:sp>
      <p:sp>
        <p:nvSpPr>
          <p:cNvPr id="5" name="Object4"/>
          <p:cNvSpPr/>
          <p:nvPr/>
        </p:nvSpPr>
        <p:spPr>
          <a:xfrm>
            <a:off x="8500628" y="1491898"/>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6" name="Object5"/>
          <p:cNvSpPr/>
          <p:nvPr/>
        </p:nvSpPr>
        <p:spPr>
          <a:xfrm>
            <a:off x="8839871" y="1491898"/>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7" name="Object6"/>
          <p:cNvSpPr/>
          <p:nvPr/>
        </p:nvSpPr>
        <p:spPr>
          <a:xfrm>
            <a:off x="9179113" y="1491898"/>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8" name="Object7"/>
          <p:cNvSpPr/>
          <p:nvPr/>
        </p:nvSpPr>
        <p:spPr>
          <a:xfrm>
            <a:off x="9518355" y="1491898"/>
            <a:ext cx="481724"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ANTAL</a:t>
            </a:r>
            <a:endParaRPr lang="en-US" sz="850" dirty="0"/>
          </a:p>
        </p:txBody>
      </p:sp>
      <p:sp>
        <p:nvSpPr>
          <p:cNvPr id="9" name="Object8"/>
          <p:cNvSpPr/>
          <p:nvPr/>
        </p:nvSpPr>
        <p:spPr>
          <a:xfrm>
            <a:off x="5590440" y="15943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a:t>
            </a:r>
            <a:endParaRPr lang="en-US" sz="850" dirty="0"/>
          </a:p>
        </p:txBody>
      </p:sp>
      <p:sp>
        <p:nvSpPr>
          <p:cNvPr id="10" name="Object9"/>
          <p:cNvSpPr/>
          <p:nvPr/>
        </p:nvSpPr>
        <p:spPr>
          <a:xfrm>
            <a:off x="5590440" y="1865888"/>
            <a:ext cx="2500695"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11" name="Object10"/>
          <p:cNvSpPr/>
          <p:nvPr/>
        </p:nvSpPr>
        <p:spPr>
          <a:xfrm>
            <a:off x="8398855" y="1865888"/>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12" name="Object11"/>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93%</a:t>
            </a:r>
            <a:endParaRPr lang="en-US" sz="850" dirty="0"/>
          </a:p>
        </p:txBody>
      </p:sp>
      <p:sp>
        <p:nvSpPr>
          <p:cNvPr id="13" name="Object12"/>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94%</a:t>
            </a:r>
            <a:endParaRPr lang="en-US" sz="850" dirty="0"/>
          </a:p>
        </p:txBody>
      </p:sp>
      <p:sp>
        <p:nvSpPr>
          <p:cNvPr id="14" name="Object13"/>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74</a:t>
            </a:r>
            <a:endParaRPr lang="en-US" sz="850" dirty="0"/>
          </a:p>
        </p:txBody>
      </p:sp>
      <p:sp>
        <p:nvSpPr>
          <p:cNvPr id="15" name="Object14"/>
          <p:cNvSpPr/>
          <p:nvPr/>
        </p:nvSpPr>
        <p:spPr>
          <a:xfrm>
            <a:off x="8136855"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16" name="Object15"/>
          <p:cNvSpPr/>
          <p:nvPr/>
        </p:nvSpPr>
        <p:spPr>
          <a:xfrm>
            <a:off x="5590440" y="20304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Nej</a:t>
            </a:r>
            <a:endParaRPr lang="en-US" sz="850" dirty="0"/>
          </a:p>
        </p:txBody>
      </p:sp>
      <p:sp>
        <p:nvSpPr>
          <p:cNvPr id="17" name="Object16"/>
          <p:cNvSpPr/>
          <p:nvPr/>
        </p:nvSpPr>
        <p:spPr>
          <a:xfrm>
            <a:off x="5590440" y="2302057"/>
            <a:ext cx="135173"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18" name="Object17"/>
          <p:cNvSpPr/>
          <p:nvPr/>
        </p:nvSpPr>
        <p:spPr>
          <a:xfrm>
            <a:off x="8398855" y="2302057"/>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19" name="Object18"/>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7%</a:t>
            </a:r>
            <a:endParaRPr lang="en-US" sz="850" dirty="0"/>
          </a:p>
        </p:txBody>
      </p:sp>
      <p:sp>
        <p:nvSpPr>
          <p:cNvPr id="20" name="Object19"/>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21" name="Object20"/>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22" name="Object21"/>
          <p:cNvSpPr/>
          <p:nvPr/>
        </p:nvSpPr>
        <p:spPr>
          <a:xfrm>
            <a:off x="5771333"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23" name="Object22"/>
          <p:cNvSpPr/>
          <p:nvPr/>
        </p:nvSpPr>
        <p:spPr>
          <a:xfrm>
            <a:off x="559044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Jag känner till vart jag kan vända mig för att få hjälp om jag upplever mig utsatt för hot/våld</a:t>
            </a:r>
            <a:endParaRPr lang="en-US" sz="1200" dirty="0"/>
          </a:p>
        </p:txBody>
      </p:sp>
      <p:sp>
        <p:nvSpPr>
          <p:cNvPr id="24" name="Object23"/>
          <p:cNvSpPr/>
          <p:nvPr/>
        </p:nvSpPr>
        <p:spPr>
          <a:xfrm>
            <a:off x="3608588" y="4508230"/>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25" name="Object24"/>
          <p:cNvSpPr/>
          <p:nvPr/>
        </p:nvSpPr>
        <p:spPr>
          <a:xfrm>
            <a:off x="3947831" y="4508230"/>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26" name="Object25"/>
          <p:cNvSpPr/>
          <p:nvPr/>
        </p:nvSpPr>
        <p:spPr>
          <a:xfrm>
            <a:off x="4287073" y="4508230"/>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27" name="Object26"/>
          <p:cNvSpPr/>
          <p:nvPr/>
        </p:nvSpPr>
        <p:spPr>
          <a:xfrm>
            <a:off x="4626315" y="4508230"/>
            <a:ext cx="481724"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ANTAL</a:t>
            </a:r>
            <a:endParaRPr lang="en-US" sz="850" dirty="0"/>
          </a:p>
        </p:txBody>
      </p:sp>
      <p:sp>
        <p:nvSpPr>
          <p:cNvPr id="28" name="Object27"/>
          <p:cNvSpPr/>
          <p:nvPr/>
        </p:nvSpPr>
        <p:spPr>
          <a:xfrm>
            <a:off x="698400" y="4610643"/>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a:t>
            </a:r>
            <a:endParaRPr lang="en-US" sz="850" dirty="0"/>
          </a:p>
        </p:txBody>
      </p:sp>
      <p:sp>
        <p:nvSpPr>
          <p:cNvPr id="29" name="Object28"/>
          <p:cNvSpPr/>
          <p:nvPr/>
        </p:nvSpPr>
        <p:spPr>
          <a:xfrm>
            <a:off x="698400" y="4882219"/>
            <a:ext cx="2365522"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30" name="Object29"/>
          <p:cNvSpPr/>
          <p:nvPr/>
        </p:nvSpPr>
        <p:spPr>
          <a:xfrm>
            <a:off x="3506815" y="4882219"/>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31" name="Object30"/>
          <p:cNvSpPr/>
          <p:nvPr/>
        </p:nvSpPr>
        <p:spPr>
          <a:xfrm>
            <a:off x="3947831"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32" name="Object31"/>
          <p:cNvSpPr/>
          <p:nvPr/>
        </p:nvSpPr>
        <p:spPr>
          <a:xfrm>
            <a:off x="4287073"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33" name="Object32"/>
          <p:cNvSpPr/>
          <p:nvPr/>
        </p:nvSpPr>
        <p:spPr>
          <a:xfrm>
            <a:off x="4626315" y="4882219"/>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70</a:t>
            </a:r>
            <a:endParaRPr lang="en-US" sz="850" dirty="0"/>
          </a:p>
        </p:txBody>
      </p:sp>
      <p:sp>
        <p:nvSpPr>
          <p:cNvPr id="34" name="Object33"/>
          <p:cNvSpPr/>
          <p:nvPr/>
        </p:nvSpPr>
        <p:spPr>
          <a:xfrm>
            <a:off x="3109643" y="4882219"/>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35" name="Object34"/>
          <p:cNvSpPr/>
          <p:nvPr/>
        </p:nvSpPr>
        <p:spPr>
          <a:xfrm>
            <a:off x="698400" y="50468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Nej</a:t>
            </a:r>
            <a:endParaRPr lang="en-US" sz="850" dirty="0"/>
          </a:p>
        </p:txBody>
      </p:sp>
      <p:sp>
        <p:nvSpPr>
          <p:cNvPr id="36" name="Object35"/>
          <p:cNvSpPr/>
          <p:nvPr/>
        </p:nvSpPr>
        <p:spPr>
          <a:xfrm>
            <a:off x="698400" y="5318388"/>
            <a:ext cx="270345"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37" name="Object36"/>
          <p:cNvSpPr/>
          <p:nvPr/>
        </p:nvSpPr>
        <p:spPr>
          <a:xfrm>
            <a:off x="3506815" y="5318388"/>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38" name="Object37"/>
          <p:cNvSpPr/>
          <p:nvPr/>
        </p:nvSpPr>
        <p:spPr>
          <a:xfrm>
            <a:off x="3947831"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39" name="Object38"/>
          <p:cNvSpPr/>
          <p:nvPr/>
        </p:nvSpPr>
        <p:spPr>
          <a:xfrm>
            <a:off x="4287073"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40" name="Object39"/>
          <p:cNvSpPr/>
          <p:nvPr/>
        </p:nvSpPr>
        <p:spPr>
          <a:xfrm>
            <a:off x="4626315" y="53183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41" name="Object40"/>
          <p:cNvSpPr/>
          <p:nvPr/>
        </p:nvSpPr>
        <p:spPr>
          <a:xfrm>
            <a:off x="1014466" y="53183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42" name="Object41"/>
          <p:cNvSpPr/>
          <p:nvPr/>
        </p:nvSpPr>
        <p:spPr>
          <a:xfrm>
            <a:off x="69840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Jag känner till vart jag kan vända mig om jag upplever mig utsatt för sexuella trakasserier</a:t>
            </a:r>
            <a:endParaRPr lang="en-US" sz="1200" dirty="0"/>
          </a:p>
        </p:txBody>
      </p:sp>
      <p:sp>
        <p:nvSpPr>
          <p:cNvPr id="43" name="Object42"/>
          <p:cNvSpPr/>
          <p:nvPr/>
        </p:nvSpPr>
        <p:spPr>
          <a:xfrm>
            <a:off x="8500628" y="4508230"/>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4" name="Object43"/>
          <p:cNvSpPr/>
          <p:nvPr/>
        </p:nvSpPr>
        <p:spPr>
          <a:xfrm>
            <a:off x="8839871" y="4508230"/>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45" name="Object44"/>
          <p:cNvSpPr/>
          <p:nvPr/>
        </p:nvSpPr>
        <p:spPr>
          <a:xfrm>
            <a:off x="9179113" y="4508230"/>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46" name="Object45"/>
          <p:cNvSpPr/>
          <p:nvPr/>
        </p:nvSpPr>
        <p:spPr>
          <a:xfrm>
            <a:off x="9518355" y="4508230"/>
            <a:ext cx="481724"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ANTAL</a:t>
            </a:r>
            <a:endParaRPr lang="en-US" sz="850" dirty="0"/>
          </a:p>
        </p:txBody>
      </p:sp>
      <p:sp>
        <p:nvSpPr>
          <p:cNvPr id="47" name="Object46"/>
          <p:cNvSpPr/>
          <p:nvPr/>
        </p:nvSpPr>
        <p:spPr>
          <a:xfrm>
            <a:off x="5590440" y="4610643"/>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a:t>
            </a:r>
            <a:endParaRPr lang="en-US" sz="850" dirty="0"/>
          </a:p>
        </p:txBody>
      </p:sp>
      <p:sp>
        <p:nvSpPr>
          <p:cNvPr id="48" name="Object47"/>
          <p:cNvSpPr/>
          <p:nvPr/>
        </p:nvSpPr>
        <p:spPr>
          <a:xfrm>
            <a:off x="5590440" y="4882219"/>
            <a:ext cx="2433109"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49" name="Object48"/>
          <p:cNvSpPr/>
          <p:nvPr/>
        </p:nvSpPr>
        <p:spPr>
          <a:xfrm>
            <a:off x="8398855" y="4882219"/>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92%</a:t>
            </a:r>
            <a:endParaRPr lang="en-US" sz="850" dirty="0"/>
          </a:p>
        </p:txBody>
      </p:sp>
      <p:sp>
        <p:nvSpPr>
          <p:cNvPr id="50" name="Object49"/>
          <p:cNvSpPr/>
          <p:nvPr/>
        </p:nvSpPr>
        <p:spPr>
          <a:xfrm>
            <a:off x="8839871"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51" name="Object50"/>
          <p:cNvSpPr/>
          <p:nvPr/>
        </p:nvSpPr>
        <p:spPr>
          <a:xfrm>
            <a:off x="9179113"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91%</a:t>
            </a:r>
            <a:endParaRPr lang="en-US" sz="850" dirty="0"/>
          </a:p>
        </p:txBody>
      </p:sp>
      <p:sp>
        <p:nvSpPr>
          <p:cNvPr id="52" name="Object51"/>
          <p:cNvSpPr/>
          <p:nvPr/>
        </p:nvSpPr>
        <p:spPr>
          <a:xfrm>
            <a:off x="9518355" y="4882219"/>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72</a:t>
            </a:r>
            <a:endParaRPr lang="en-US" sz="850" dirty="0"/>
          </a:p>
        </p:txBody>
      </p:sp>
      <p:sp>
        <p:nvSpPr>
          <p:cNvPr id="53" name="Object52"/>
          <p:cNvSpPr/>
          <p:nvPr/>
        </p:nvSpPr>
        <p:spPr>
          <a:xfrm>
            <a:off x="8069269" y="4882219"/>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92%</a:t>
            </a:r>
            <a:endParaRPr lang="en-US" sz="850" dirty="0"/>
          </a:p>
        </p:txBody>
      </p:sp>
      <p:sp>
        <p:nvSpPr>
          <p:cNvPr id="54" name="Object53"/>
          <p:cNvSpPr/>
          <p:nvPr/>
        </p:nvSpPr>
        <p:spPr>
          <a:xfrm>
            <a:off x="5590440" y="50468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Nej</a:t>
            </a:r>
            <a:endParaRPr lang="en-US" sz="850" dirty="0"/>
          </a:p>
        </p:txBody>
      </p:sp>
      <p:sp>
        <p:nvSpPr>
          <p:cNvPr id="55" name="Object54"/>
          <p:cNvSpPr/>
          <p:nvPr/>
        </p:nvSpPr>
        <p:spPr>
          <a:xfrm>
            <a:off x="5590440" y="5318388"/>
            <a:ext cx="202759" cy="146304"/>
          </a:xfrm>
          <a:prstGeom prst="rect">
            <a:avLst/>
          </a:prstGeom>
          <a:solidFill>
            <a:srgbClr val="3498DB"/>
          </a:solidFill>
          <a:ln/>
        </p:spPr>
        <p:txBody>
          <a:bodyPr wrap="square" lIns="0" tIns="0" rIns="0" bIns="0" rtlCol="0" anchor="ctr"/>
          <a:lstStyle/>
          <a:p>
            <a:pPr algn="ctr">
              <a:lnSpc>
                <a:spcPct val="110000"/>
              </a:lnSpc>
            </a:pPr>
            <a:endParaRPr lang="en-US" sz="850" dirty="0"/>
          </a:p>
        </p:txBody>
      </p:sp>
      <p:sp>
        <p:nvSpPr>
          <p:cNvPr id="56" name="Object55"/>
          <p:cNvSpPr/>
          <p:nvPr/>
        </p:nvSpPr>
        <p:spPr>
          <a:xfrm>
            <a:off x="8398855" y="5318388"/>
            <a:ext cx="441015"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57" name="Object56"/>
          <p:cNvSpPr/>
          <p:nvPr/>
        </p:nvSpPr>
        <p:spPr>
          <a:xfrm>
            <a:off x="8839871"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58" name="Object57"/>
          <p:cNvSpPr/>
          <p:nvPr/>
        </p:nvSpPr>
        <p:spPr>
          <a:xfrm>
            <a:off x="9179113"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59" name="Object58"/>
          <p:cNvSpPr/>
          <p:nvPr/>
        </p:nvSpPr>
        <p:spPr>
          <a:xfrm>
            <a:off x="9518355" y="53183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60" name="Object59"/>
          <p:cNvSpPr/>
          <p:nvPr/>
        </p:nvSpPr>
        <p:spPr>
          <a:xfrm>
            <a:off x="5838919" y="53183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61" name="Object60"/>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Jag känner till vart jag kan vända mig för att få hjälp om jag upplever mig utsatt för kränkande särbehandling</a:t>
            </a:r>
            <a:endParaRPr lang="en-US" sz="1200" dirty="0"/>
          </a:p>
        </p:txBody>
      </p:sp>
      <p:sp>
        <p:nvSpPr>
          <p:cNvPr id="62" name="Object61"/>
          <p:cNvSpPr/>
          <p:nvPr/>
        </p:nvSpPr>
        <p:spPr>
          <a:xfrm>
            <a:off x="457200" y="4054450"/>
            <a:ext cx="9784080" cy="0"/>
          </a:xfrm>
          <a:prstGeom prst="line">
            <a:avLst/>
          </a:prstGeom>
          <a:noFill/>
          <a:ln w="12700">
            <a:solidFill>
              <a:srgbClr val="CCCCCC"/>
            </a:solidFill>
            <a:prstDash val="solid"/>
          </a:ln>
        </p:spPr>
      </p:sp>
      <p:sp>
        <p:nvSpPr>
          <p:cNvPr id="63" name="Object62"/>
          <p:cNvSpPr/>
          <p:nvPr/>
        </p:nvSpPr>
        <p:spPr>
          <a:xfrm>
            <a:off x="5349240" y="1038118"/>
            <a:ext cx="0" cy="6032663"/>
          </a:xfrm>
          <a:prstGeom prst="line">
            <a:avLst/>
          </a:prstGeom>
          <a:noFill/>
          <a:ln w="12700">
            <a:solidFill>
              <a:srgbClr val="CCCCCC"/>
            </a:solidFill>
            <a:prstDash val="solid"/>
          </a:ln>
        </p:spPr>
      </p:sp>
      <p:sp>
        <p:nvSpPr>
          <p:cNvPr id="64"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Hållbart Medarbetarengagemang</a:t>
            </a:r>
            <a:endParaRPr lang="en-US" sz="2000" dirty="0"/>
          </a:p>
        </p:txBody>
      </p:sp>
      <p:pic>
        <p:nvPicPr>
          <p:cNvPr id="3" name="Object 2" descr="https://static.greatrate.se/assets/d5f62a59-bb04-4a9e-824a-295d166865df.jpg"/>
          <p:cNvPicPr>
            <a:picLocks noChangeAspect="1"/>
          </p:cNvPicPr>
          <p:nvPr/>
        </p:nvPicPr>
        <p:blipFill>
          <a:blip r:embed="rId3"/>
          <a:srcRect t="-21" b="-21"/>
          <a:stretch/>
        </p:blipFill>
        <p:spPr>
          <a:xfrm>
            <a:off x="457200" y="1044318"/>
            <a:ext cx="9784080" cy="3004444"/>
          </a:xfrm>
          <a:prstGeom prst="rect">
            <a:avLst/>
          </a:prstGeom>
        </p:spPr>
      </p:pic>
      <p:pic>
        <p:nvPicPr>
          <p:cNvPr id="4" name="Object 3" descr="https://static.greatrate.se/assets/3b8b2b9e-9b47-4968-a34b-f8afbd0c3c41.png"/>
          <p:cNvPicPr>
            <a:picLocks noChangeAspect="1"/>
          </p:cNvPicPr>
          <p:nvPr/>
        </p:nvPicPr>
        <p:blipFill>
          <a:blip r:embed="rId4"/>
          <a:srcRect l="-27670" r="-27670"/>
          <a:stretch/>
        </p:blipFill>
        <p:spPr>
          <a:xfrm>
            <a:off x="698400" y="4249930"/>
            <a:ext cx="4409639" cy="2533930"/>
          </a:xfrm>
          <a:prstGeom prst="rect">
            <a:avLst/>
          </a:prstGeom>
        </p:spPr>
      </p:pic>
      <p:sp>
        <p:nvSpPr>
          <p:cNvPr id="5" name="Object4"/>
          <p:cNvSpPr/>
          <p:nvPr/>
        </p:nvSpPr>
        <p:spPr>
          <a:xfrm>
            <a:off x="5590440" y="4610643"/>
            <a:ext cx="440963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 nio HME-frågorna har utarbetats av SKR, Sveriges Kommuner och Regioner. HME består av nio frågor fördelade i tre områden: Motivation, Ledarskap och Styrning. Tillsammans skapar de HME-index. Indexen redovisas på skalan 0-100.
SKR har tagit fram dessa frågor för att kunna analysera sambandet mellan medarbetarengagemang och verksamhetsresultat samt kunna göra jämförelser mellan landets kommuner och regioner.
</a:t>
            </a:r>
            <a:endParaRPr lang="en-US" sz="1100" dirty="0"/>
          </a:p>
        </p:txBody>
      </p:sp>
      <p:sp>
        <p:nvSpPr>
          <p:cNvPr id="6" name="Object5"/>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Information om HME</a:t>
            </a:r>
            <a:endParaRPr lang="en-US" sz="1200" dirty="0"/>
          </a:p>
        </p:txBody>
      </p:sp>
      <p:sp>
        <p:nvSpPr>
          <p:cNvPr id="7" name="Object6"/>
          <p:cNvSpPr/>
          <p:nvPr/>
        </p:nvSpPr>
        <p:spPr>
          <a:xfrm>
            <a:off x="457200" y="4054450"/>
            <a:ext cx="9784080" cy="0"/>
          </a:xfrm>
          <a:prstGeom prst="line">
            <a:avLst/>
          </a:prstGeom>
          <a:noFill/>
          <a:ln w="12700">
            <a:solidFill>
              <a:srgbClr val="CCCCCC"/>
            </a:solidFill>
            <a:prstDash val="solid"/>
          </a:ln>
        </p:spPr>
      </p:sp>
      <p:sp>
        <p:nvSpPr>
          <p:cNvPr id="8" name="Object7"/>
          <p:cNvSpPr/>
          <p:nvPr/>
        </p:nvSpPr>
        <p:spPr>
          <a:xfrm>
            <a:off x="5349240" y="4054450"/>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HME – Övergripande resultat</a:t>
            </a:r>
            <a:endParaRPr lang="en-US" sz="2000" dirty="0"/>
          </a:p>
        </p:txBody>
      </p:sp>
      <p:graphicFrame>
        <p:nvGraphicFramePr>
          <p:cNvPr id="3" name="Chart 2"/>
          <p:cNvGraphicFramePr/>
          <p:nvPr/>
        </p:nvGraphicFramePr>
        <p:xfrm>
          <a:off x="698400" y="1502871"/>
          <a:ext cx="6040319" cy="5372429"/>
        </p:xfrm>
        <a:graphic>
          <a:graphicData uri="http://schemas.openxmlformats.org/drawingml/2006/chart">
            <c:chart xmlns:c="http://schemas.openxmlformats.org/drawingml/2006/chart" xmlns:r="http://schemas.openxmlformats.org/officeDocument/2006/relationships" r:id="rId3"/>
          </a:graphicData>
        </a:graphic>
      </p:graphicFrame>
      <p:sp>
        <p:nvSpPr>
          <p:cNvPr id="4" name="Object3"/>
          <p:cNvSpPr/>
          <p:nvPr/>
        </p:nvSpPr>
        <p:spPr>
          <a:xfrm>
            <a:off x="2804160" y="3320364"/>
            <a:ext cx="1828800" cy="713232"/>
          </a:xfrm>
          <a:prstGeom prst="rect">
            <a:avLst/>
          </a:prstGeom>
          <a:noFill/>
          <a:ln/>
        </p:spPr>
        <p:txBody>
          <a:bodyPr wrap="none" lIns="0" tIns="0" rIns="0" bIns="0" rtlCol="0" anchor="ctr"/>
          <a:lstStyle/>
          <a:p>
            <a:pPr algn="ctr">
              <a:lnSpc>
                <a:spcPct val="110000"/>
              </a:lnSpc>
            </a:pPr>
            <a:r>
              <a:rPr lang="en-US" sz="7400" b="1" kern="0" spc="10" dirty="0">
                <a:solidFill>
                  <a:srgbClr val="000000"/>
                </a:solidFill>
                <a:latin typeface="Open Sans" pitchFamily="34" charset="0"/>
                <a:ea typeface="Open Sans" pitchFamily="34" charset="-122"/>
                <a:cs typeface="Open Sans" pitchFamily="34" charset="-120"/>
              </a:rPr>
              <a:t>79</a:t>
            </a:r>
            <a:endParaRPr lang="en-US" sz="7400" dirty="0"/>
          </a:p>
        </p:txBody>
      </p:sp>
      <p:sp>
        <p:nvSpPr>
          <p:cNvPr id="5" name="Object4"/>
          <p:cNvSpPr/>
          <p:nvPr/>
        </p:nvSpPr>
        <p:spPr>
          <a:xfrm>
            <a:off x="2960304" y="4502235"/>
            <a:ext cx="347472" cy="365760"/>
          </a:xfrm>
          <a:prstGeom prst="rect">
            <a:avLst/>
          </a:prstGeom>
          <a:noFill/>
          <a:ln/>
        </p:spPr>
        <p:txBody>
          <a:bodyPr wrap="none" lIns="0" tIns="0" rIns="0" bIns="0" rtlCol="0" anchor="b"/>
          <a:lstStyle/>
          <a:p>
            <a:pPr algn="ctr">
              <a:lnSpc>
                <a:spcPct val="110000"/>
              </a:lnSpc>
            </a:pPr>
            <a:r>
              <a:rPr lang="en-US" sz="1800" kern="0" spc="10" dirty="0">
                <a:solidFill>
                  <a:srgbClr val="000000"/>
                </a:solidFill>
                <a:latin typeface="Open Sans" pitchFamily="34" charset="0"/>
                <a:ea typeface="Open Sans" pitchFamily="34" charset="-122"/>
                <a:cs typeface="Open Sans" pitchFamily="34" charset="-120"/>
              </a:rPr>
              <a:t>2023</a:t>
            </a:r>
            <a:endParaRPr lang="en-US" sz="1800" dirty="0"/>
          </a:p>
        </p:txBody>
      </p:sp>
      <p:sp>
        <p:nvSpPr>
          <p:cNvPr id="6" name="Object5"/>
          <p:cNvSpPr/>
          <p:nvPr/>
        </p:nvSpPr>
        <p:spPr>
          <a:xfrm>
            <a:off x="2960304" y="4867995"/>
            <a:ext cx="347472" cy="365760"/>
          </a:xfrm>
          <a:prstGeom prst="rect">
            <a:avLst/>
          </a:prstGeom>
          <a:noFill/>
          <a:ln/>
        </p:spPr>
        <p:txBody>
          <a:bodyPr wrap="none" lIns="0" tIns="0" rIns="0" bIns="0" rtlCol="0" anchor="ctr"/>
          <a:lstStyle/>
          <a:p>
            <a:pPr algn="ctr">
              <a:lnSpc>
                <a:spcPct val="110000"/>
              </a:lnSpc>
            </a:pPr>
            <a:r>
              <a:rPr lang="en-US" sz="2400" b="1" kern="0" spc="10" dirty="0">
                <a:solidFill>
                  <a:srgbClr val="000000"/>
                </a:solidFill>
                <a:latin typeface="Open Sans" pitchFamily="34" charset="0"/>
                <a:ea typeface="Open Sans" pitchFamily="34" charset="-122"/>
                <a:cs typeface="Open Sans" pitchFamily="34" charset="-120"/>
              </a:rPr>
              <a:t>87</a:t>
            </a:r>
            <a:endParaRPr lang="en-US" sz="2400" dirty="0"/>
          </a:p>
        </p:txBody>
      </p:sp>
      <p:sp>
        <p:nvSpPr>
          <p:cNvPr id="7" name="Object6"/>
          <p:cNvSpPr/>
          <p:nvPr/>
        </p:nvSpPr>
        <p:spPr>
          <a:xfrm>
            <a:off x="4129344" y="4502235"/>
            <a:ext cx="347472" cy="365760"/>
          </a:xfrm>
          <a:prstGeom prst="rect">
            <a:avLst/>
          </a:prstGeom>
          <a:noFill/>
          <a:ln/>
        </p:spPr>
        <p:txBody>
          <a:bodyPr wrap="none" lIns="0" tIns="0" rIns="0" bIns="0" rtlCol="0" anchor="b"/>
          <a:lstStyle/>
          <a:p>
            <a:pPr algn="ctr">
              <a:lnSpc>
                <a:spcPct val="110000"/>
              </a:lnSpc>
            </a:pPr>
            <a:r>
              <a:rPr lang="en-US" sz="1800" kern="0" spc="10" dirty="0">
                <a:solidFill>
                  <a:srgbClr val="000000"/>
                </a:solidFill>
                <a:latin typeface="Open Sans" pitchFamily="34" charset="0"/>
                <a:ea typeface="Open Sans" pitchFamily="34" charset="-122"/>
                <a:cs typeface="Open Sans" pitchFamily="34" charset="-120"/>
              </a:rPr>
              <a:t>ORG</a:t>
            </a:r>
            <a:endParaRPr lang="en-US" sz="1800" dirty="0"/>
          </a:p>
        </p:txBody>
      </p:sp>
      <p:sp>
        <p:nvSpPr>
          <p:cNvPr id="8" name="Object7"/>
          <p:cNvSpPr/>
          <p:nvPr/>
        </p:nvSpPr>
        <p:spPr>
          <a:xfrm>
            <a:off x="4129344" y="4867995"/>
            <a:ext cx="347472" cy="365760"/>
          </a:xfrm>
          <a:prstGeom prst="rect">
            <a:avLst/>
          </a:prstGeom>
          <a:noFill/>
          <a:ln/>
        </p:spPr>
        <p:txBody>
          <a:bodyPr wrap="none" lIns="0" tIns="0" rIns="0" bIns="0" rtlCol="0" anchor="ctr"/>
          <a:lstStyle/>
          <a:p>
            <a:pPr algn="ctr">
              <a:lnSpc>
                <a:spcPct val="110000"/>
              </a:lnSpc>
            </a:pPr>
            <a:r>
              <a:rPr lang="en-US" sz="2400" b="1" kern="0" spc="10" dirty="0">
                <a:solidFill>
                  <a:srgbClr val="000000"/>
                </a:solidFill>
                <a:latin typeface="Open Sans" pitchFamily="34" charset="0"/>
                <a:ea typeface="Open Sans" pitchFamily="34" charset="-122"/>
                <a:cs typeface="Open Sans" pitchFamily="34" charset="-120"/>
              </a:rPr>
              <a:t>80</a:t>
            </a:r>
            <a:endParaRPr lang="en-US" sz="2400" dirty="0"/>
          </a:p>
        </p:txBody>
      </p:sp>
      <p:sp>
        <p:nvSpPr>
          <p:cNvPr id="9" name="Object8"/>
          <p:cNvSpPr/>
          <p:nvPr/>
        </p:nvSpPr>
        <p:spPr>
          <a:xfrm>
            <a:off x="69840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HME Index</a:t>
            </a:r>
            <a:endParaRPr lang="en-US" sz="1200" dirty="0"/>
          </a:p>
        </p:txBody>
      </p:sp>
      <p:sp>
        <p:nvSpPr>
          <p:cNvPr id="10" name="Object9"/>
          <p:cNvSpPr/>
          <p:nvPr/>
        </p:nvSpPr>
        <p:spPr>
          <a:xfrm>
            <a:off x="7221120" y="4610643"/>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För att resultatet av HME-index ska redovisas krävs att alla respondenter besvarat alla nio frågor, vilket kan resultera i att ni får svar på delfrågorna på nästa sida men index kan saknas. (Detta är SKR:s regler för redovisning.)</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Benchmark SKR 2023:</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HME: 78</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HME Motivation: 79</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HME Ledarskap: 80</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HME Styrning: 75</a:t>
            </a:r>
            <a:endParaRPr lang="en-US" sz="1000" dirty="0"/>
          </a:p>
        </p:txBody>
      </p:sp>
      <p:sp>
        <p:nvSpPr>
          <p:cNvPr id="11" name="Object10"/>
          <p:cNvSpPr/>
          <p:nvPr/>
        </p:nvSpPr>
        <p:spPr>
          <a:xfrm>
            <a:off x="722112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Förklaring och benchmark</a:t>
            </a:r>
            <a:endParaRPr lang="en-US" sz="1200" dirty="0"/>
          </a:p>
        </p:txBody>
      </p:sp>
      <p:sp>
        <p:nvSpPr>
          <p:cNvPr id="12" name="Object11"/>
          <p:cNvSpPr/>
          <p:nvPr/>
        </p:nvSpPr>
        <p:spPr>
          <a:xfrm>
            <a:off x="9037216" y="1491898"/>
            <a:ext cx="320954"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13" name="Object12"/>
          <p:cNvSpPr/>
          <p:nvPr/>
        </p:nvSpPr>
        <p:spPr>
          <a:xfrm>
            <a:off x="9358171" y="1491898"/>
            <a:ext cx="320954"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14" name="Object13"/>
          <p:cNvSpPr/>
          <p:nvPr/>
        </p:nvSpPr>
        <p:spPr>
          <a:xfrm>
            <a:off x="9679125" y="1491898"/>
            <a:ext cx="320954"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15" name="Object14"/>
          <p:cNvSpPr/>
          <p:nvPr/>
        </p:nvSpPr>
        <p:spPr>
          <a:xfrm>
            <a:off x="7221120" y="1594311"/>
            <a:ext cx="1816096"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HME Motivation</a:t>
            </a:r>
            <a:endParaRPr lang="en-US" sz="850" dirty="0"/>
          </a:p>
        </p:txBody>
      </p:sp>
      <p:sp>
        <p:nvSpPr>
          <p:cNvPr id="16" name="Object15"/>
          <p:cNvSpPr/>
          <p:nvPr/>
        </p:nvSpPr>
        <p:spPr>
          <a:xfrm>
            <a:off x="7221120" y="1865888"/>
            <a:ext cx="25425"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7" name="Object16"/>
          <p:cNvSpPr/>
          <p:nvPr/>
        </p:nvSpPr>
        <p:spPr>
          <a:xfrm>
            <a:off x="7246546" y="1865888"/>
            <a:ext cx="76276"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8" name="Object17"/>
          <p:cNvSpPr/>
          <p:nvPr/>
        </p:nvSpPr>
        <p:spPr>
          <a:xfrm>
            <a:off x="7322822" y="1865888"/>
            <a:ext cx="19613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11</a:t>
            </a:r>
            <a:endParaRPr lang="en-US" sz="850" dirty="0"/>
          </a:p>
        </p:txBody>
      </p:sp>
      <p:sp>
        <p:nvSpPr>
          <p:cNvPr id="19" name="Object18"/>
          <p:cNvSpPr/>
          <p:nvPr/>
        </p:nvSpPr>
        <p:spPr>
          <a:xfrm>
            <a:off x="7518960" y="1865888"/>
            <a:ext cx="47763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20" name="Object19"/>
          <p:cNvSpPr/>
          <p:nvPr/>
        </p:nvSpPr>
        <p:spPr>
          <a:xfrm>
            <a:off x="7996593" y="1865888"/>
            <a:ext cx="104062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57</a:t>
            </a:r>
            <a:endParaRPr lang="en-US" sz="850" dirty="0"/>
          </a:p>
        </p:txBody>
      </p:sp>
      <p:sp>
        <p:nvSpPr>
          <p:cNvPr id="21" name="Object20"/>
          <p:cNvSpPr/>
          <p:nvPr/>
        </p:nvSpPr>
        <p:spPr>
          <a:xfrm>
            <a:off x="9037216" y="1865888"/>
            <a:ext cx="320954"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83</a:t>
            </a:r>
            <a:endParaRPr lang="en-US" sz="850" dirty="0"/>
          </a:p>
        </p:txBody>
      </p:sp>
      <p:sp>
        <p:nvSpPr>
          <p:cNvPr id="22" name="Object21"/>
          <p:cNvSpPr/>
          <p:nvPr/>
        </p:nvSpPr>
        <p:spPr>
          <a:xfrm>
            <a:off x="9358171" y="1865888"/>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86</a:t>
            </a:r>
            <a:endParaRPr lang="en-US" sz="850" dirty="0"/>
          </a:p>
        </p:txBody>
      </p:sp>
      <p:sp>
        <p:nvSpPr>
          <p:cNvPr id="23" name="Object22"/>
          <p:cNvSpPr/>
          <p:nvPr/>
        </p:nvSpPr>
        <p:spPr>
          <a:xfrm>
            <a:off x="9679125" y="1865888"/>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80</a:t>
            </a:r>
            <a:endParaRPr lang="en-US" sz="850" dirty="0"/>
          </a:p>
        </p:txBody>
      </p:sp>
      <p:sp>
        <p:nvSpPr>
          <p:cNvPr id="24" name="Object23"/>
          <p:cNvSpPr/>
          <p:nvPr/>
        </p:nvSpPr>
        <p:spPr>
          <a:xfrm>
            <a:off x="7221120"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1</a:t>
            </a:r>
            <a:endParaRPr lang="en-US" sz="850" dirty="0"/>
          </a:p>
        </p:txBody>
      </p:sp>
      <p:sp>
        <p:nvSpPr>
          <p:cNvPr id="25" name="Object24"/>
          <p:cNvSpPr/>
          <p:nvPr/>
        </p:nvSpPr>
        <p:spPr>
          <a:xfrm>
            <a:off x="7246546"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26" name="Object25"/>
          <p:cNvSpPr/>
          <p:nvPr/>
        </p:nvSpPr>
        <p:spPr>
          <a:xfrm>
            <a:off x="7221120" y="2030480"/>
            <a:ext cx="1816096"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HME Ledarskap</a:t>
            </a:r>
            <a:endParaRPr lang="en-US" sz="850" dirty="0"/>
          </a:p>
        </p:txBody>
      </p:sp>
      <p:sp>
        <p:nvSpPr>
          <p:cNvPr id="27" name="Object26"/>
          <p:cNvSpPr/>
          <p:nvPr/>
        </p:nvSpPr>
        <p:spPr>
          <a:xfrm>
            <a:off x="7221120" y="2302057"/>
            <a:ext cx="136344"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28" name="Object27"/>
          <p:cNvSpPr/>
          <p:nvPr/>
        </p:nvSpPr>
        <p:spPr>
          <a:xfrm>
            <a:off x="7357464" y="2302057"/>
            <a:ext cx="76352"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29" name="Object28"/>
          <p:cNvSpPr/>
          <p:nvPr/>
        </p:nvSpPr>
        <p:spPr>
          <a:xfrm>
            <a:off x="7433816" y="2302057"/>
            <a:ext cx="23087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30" name="Object29"/>
          <p:cNvSpPr/>
          <p:nvPr/>
        </p:nvSpPr>
        <p:spPr>
          <a:xfrm>
            <a:off x="7664691" y="2302057"/>
            <a:ext cx="43448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24</a:t>
            </a:r>
            <a:endParaRPr lang="en-US" sz="850" dirty="0"/>
          </a:p>
        </p:txBody>
      </p:sp>
      <p:sp>
        <p:nvSpPr>
          <p:cNvPr id="31" name="Object30"/>
          <p:cNvSpPr/>
          <p:nvPr/>
        </p:nvSpPr>
        <p:spPr>
          <a:xfrm>
            <a:off x="8099173" y="2302057"/>
            <a:ext cx="93804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52</a:t>
            </a:r>
            <a:endParaRPr lang="en-US" sz="850" dirty="0"/>
          </a:p>
        </p:txBody>
      </p:sp>
      <p:sp>
        <p:nvSpPr>
          <p:cNvPr id="32" name="Object31"/>
          <p:cNvSpPr/>
          <p:nvPr/>
        </p:nvSpPr>
        <p:spPr>
          <a:xfrm>
            <a:off x="9037216" y="2302057"/>
            <a:ext cx="320954"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77</a:t>
            </a:r>
            <a:endParaRPr lang="en-US" sz="850" dirty="0"/>
          </a:p>
        </p:txBody>
      </p:sp>
      <p:sp>
        <p:nvSpPr>
          <p:cNvPr id="33" name="Object32"/>
          <p:cNvSpPr/>
          <p:nvPr/>
        </p:nvSpPr>
        <p:spPr>
          <a:xfrm>
            <a:off x="9358171" y="2302057"/>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34" name="Object33"/>
          <p:cNvSpPr/>
          <p:nvPr/>
        </p:nvSpPr>
        <p:spPr>
          <a:xfrm>
            <a:off x="9679125" y="2302057"/>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79</a:t>
            </a:r>
            <a:endParaRPr lang="en-US" sz="850" dirty="0"/>
          </a:p>
        </p:txBody>
      </p:sp>
      <p:sp>
        <p:nvSpPr>
          <p:cNvPr id="35" name="Object34"/>
          <p:cNvSpPr/>
          <p:nvPr/>
        </p:nvSpPr>
        <p:spPr>
          <a:xfrm>
            <a:off x="7357464"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36" name="Object35"/>
          <p:cNvSpPr/>
          <p:nvPr/>
        </p:nvSpPr>
        <p:spPr>
          <a:xfrm>
            <a:off x="7221120" y="2466649"/>
            <a:ext cx="1816096"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HME Styrning</a:t>
            </a:r>
            <a:endParaRPr lang="en-US" sz="850" dirty="0"/>
          </a:p>
        </p:txBody>
      </p:sp>
      <p:sp>
        <p:nvSpPr>
          <p:cNvPr id="37" name="Object36"/>
          <p:cNvSpPr/>
          <p:nvPr/>
        </p:nvSpPr>
        <p:spPr>
          <a:xfrm>
            <a:off x="7221120" y="2738226"/>
            <a:ext cx="76276"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38" name="Object37"/>
          <p:cNvSpPr/>
          <p:nvPr/>
        </p:nvSpPr>
        <p:spPr>
          <a:xfrm>
            <a:off x="7297396" y="2738226"/>
            <a:ext cx="94437"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39" name="Object38"/>
          <p:cNvSpPr/>
          <p:nvPr/>
        </p:nvSpPr>
        <p:spPr>
          <a:xfrm>
            <a:off x="7391833" y="2738226"/>
            <a:ext cx="246989"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40" name="Object39"/>
          <p:cNvSpPr/>
          <p:nvPr/>
        </p:nvSpPr>
        <p:spPr>
          <a:xfrm>
            <a:off x="7638822" y="2738226"/>
            <a:ext cx="52848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41" name="Object40"/>
          <p:cNvSpPr/>
          <p:nvPr/>
        </p:nvSpPr>
        <p:spPr>
          <a:xfrm>
            <a:off x="8167306" y="2738226"/>
            <a:ext cx="86991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48</a:t>
            </a:r>
            <a:endParaRPr lang="en-US" sz="850" dirty="0"/>
          </a:p>
        </p:txBody>
      </p:sp>
      <p:sp>
        <p:nvSpPr>
          <p:cNvPr id="42" name="Object41"/>
          <p:cNvSpPr/>
          <p:nvPr/>
        </p:nvSpPr>
        <p:spPr>
          <a:xfrm>
            <a:off x="9037216" y="2738226"/>
            <a:ext cx="320954"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78</a:t>
            </a:r>
            <a:endParaRPr lang="en-US" sz="850" dirty="0"/>
          </a:p>
        </p:txBody>
      </p:sp>
      <p:sp>
        <p:nvSpPr>
          <p:cNvPr id="43" name="Object42"/>
          <p:cNvSpPr/>
          <p:nvPr/>
        </p:nvSpPr>
        <p:spPr>
          <a:xfrm>
            <a:off x="9358171" y="2738226"/>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84</a:t>
            </a:r>
            <a:endParaRPr lang="en-US" sz="850" dirty="0"/>
          </a:p>
        </p:txBody>
      </p:sp>
      <p:sp>
        <p:nvSpPr>
          <p:cNvPr id="44" name="Object43"/>
          <p:cNvSpPr/>
          <p:nvPr/>
        </p:nvSpPr>
        <p:spPr>
          <a:xfrm>
            <a:off x="9679125" y="2738226"/>
            <a:ext cx="32095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80</a:t>
            </a:r>
            <a:endParaRPr lang="en-US" sz="850" dirty="0"/>
          </a:p>
        </p:txBody>
      </p:sp>
      <p:sp>
        <p:nvSpPr>
          <p:cNvPr id="45" name="Object44"/>
          <p:cNvSpPr/>
          <p:nvPr/>
        </p:nvSpPr>
        <p:spPr>
          <a:xfrm>
            <a:off x="7221120" y="2738226"/>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4</a:t>
            </a:r>
            <a:endParaRPr lang="en-US" sz="850" dirty="0"/>
          </a:p>
        </p:txBody>
      </p:sp>
      <p:sp>
        <p:nvSpPr>
          <p:cNvPr id="46" name="Object45"/>
          <p:cNvSpPr/>
          <p:nvPr/>
        </p:nvSpPr>
        <p:spPr>
          <a:xfrm>
            <a:off x="7297396" y="2738226"/>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47" name="Object46"/>
          <p:cNvSpPr/>
          <p:nvPr/>
        </p:nvSpPr>
        <p:spPr>
          <a:xfrm>
            <a:off x="722112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HME Delindex</a:t>
            </a:r>
            <a:endParaRPr lang="en-US" sz="1200" dirty="0"/>
          </a:p>
        </p:txBody>
      </p:sp>
      <p:sp>
        <p:nvSpPr>
          <p:cNvPr id="48" name="Object47"/>
          <p:cNvSpPr/>
          <p:nvPr/>
        </p:nvSpPr>
        <p:spPr>
          <a:xfrm>
            <a:off x="6979920" y="4054450"/>
            <a:ext cx="3261360" cy="0"/>
          </a:xfrm>
          <a:prstGeom prst="line">
            <a:avLst/>
          </a:prstGeom>
          <a:noFill/>
          <a:ln w="12700">
            <a:solidFill>
              <a:srgbClr val="CCCCCC"/>
            </a:solidFill>
            <a:prstDash val="solid"/>
          </a:ln>
        </p:spPr>
      </p:sp>
      <p:sp>
        <p:nvSpPr>
          <p:cNvPr id="49" name="Object48"/>
          <p:cNvSpPr/>
          <p:nvPr/>
        </p:nvSpPr>
        <p:spPr>
          <a:xfrm>
            <a:off x="6979920" y="1038118"/>
            <a:ext cx="0" cy="6032663"/>
          </a:xfrm>
          <a:prstGeom prst="line">
            <a:avLst/>
          </a:prstGeom>
          <a:noFill/>
          <a:ln w="12700">
            <a:solidFill>
              <a:srgbClr val="CCCCCC"/>
            </a:solidFill>
            <a:prstDash val="solid"/>
          </a:ln>
        </p:spPr>
      </p:sp>
      <p:sp>
        <p:nvSpPr>
          <p:cNvPr id="50"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HME – Delfrågor</a:t>
            </a:r>
            <a:endParaRPr lang="en-US" sz="2000" dirty="0"/>
          </a:p>
        </p:txBody>
      </p:sp>
      <p:sp>
        <p:nvSpPr>
          <p:cNvPr id="3" name="Object2"/>
          <p:cNvSpPr/>
          <p:nvPr/>
        </p:nvSpPr>
        <p:spPr>
          <a:xfrm>
            <a:off x="360858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 name="Object3"/>
          <p:cNvSpPr/>
          <p:nvPr/>
        </p:nvSpPr>
        <p:spPr>
          <a:xfrm>
            <a:off x="394783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5" name="Object4"/>
          <p:cNvSpPr/>
          <p:nvPr/>
        </p:nvSpPr>
        <p:spPr>
          <a:xfrm>
            <a:off x="428707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6" name="Object5"/>
          <p:cNvSpPr/>
          <p:nvPr/>
        </p:nvSpPr>
        <p:spPr>
          <a:xfrm>
            <a:off x="466024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7" name="Object6"/>
          <p:cNvSpPr/>
          <p:nvPr/>
        </p:nvSpPr>
        <p:spPr>
          <a:xfrm>
            <a:off x="698400" y="15943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Mitt arbete känns meningsfullt</a:t>
            </a:r>
            <a:endParaRPr lang="en-US" sz="850" dirty="0"/>
          </a:p>
        </p:txBody>
      </p:sp>
      <p:sp>
        <p:nvSpPr>
          <p:cNvPr id="8" name="Object7"/>
          <p:cNvSpPr/>
          <p:nvPr/>
        </p:nvSpPr>
        <p:spPr>
          <a:xfrm>
            <a:off x="698400" y="1865888"/>
            <a:ext cx="14924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9" name="Object8"/>
          <p:cNvSpPr/>
          <p:nvPr/>
        </p:nvSpPr>
        <p:spPr>
          <a:xfrm>
            <a:off x="847641" y="1865888"/>
            <a:ext cx="74620" cy="146304"/>
          </a:xfrm>
          <a:prstGeom prst="rect">
            <a:avLst/>
          </a:prstGeom>
          <a:solidFill>
            <a:srgbClr val="F8E187"/>
          </a:solidFill>
          <a:ln/>
        </p:spPr>
        <p:txBody>
          <a:bodyPr wrap="square" lIns="0" tIns="0" rIns="0" bIns="0" rtlCol="0" anchor="ctr"/>
          <a:lstStyle/>
          <a:p>
            <a:pPr algn="ctr">
              <a:lnSpc>
                <a:spcPct val="110000"/>
              </a:lnSpc>
            </a:pPr>
            <a:endParaRPr lang="en-US" sz="850" dirty="0"/>
          </a:p>
        </p:txBody>
      </p:sp>
      <p:sp>
        <p:nvSpPr>
          <p:cNvPr id="10" name="Object9"/>
          <p:cNvSpPr/>
          <p:nvPr/>
        </p:nvSpPr>
        <p:spPr>
          <a:xfrm>
            <a:off x="922261" y="1865888"/>
            <a:ext cx="52234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11" name="Object10"/>
          <p:cNvSpPr/>
          <p:nvPr/>
        </p:nvSpPr>
        <p:spPr>
          <a:xfrm>
            <a:off x="1444602" y="1865888"/>
            <a:ext cx="2163986"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74</a:t>
            </a:r>
            <a:endParaRPr lang="en-US" sz="850" dirty="0"/>
          </a:p>
        </p:txBody>
      </p:sp>
      <p:sp>
        <p:nvSpPr>
          <p:cNvPr id="12" name="Object11"/>
          <p:cNvSpPr/>
          <p:nvPr/>
        </p:nvSpPr>
        <p:spPr>
          <a:xfrm>
            <a:off x="360858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3" name="Object12"/>
          <p:cNvSpPr/>
          <p:nvPr/>
        </p:nvSpPr>
        <p:spPr>
          <a:xfrm>
            <a:off x="394783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4,7</a:t>
            </a:r>
            <a:endParaRPr lang="en-US" sz="850" dirty="0"/>
          </a:p>
        </p:txBody>
      </p:sp>
      <p:sp>
        <p:nvSpPr>
          <p:cNvPr id="14" name="Object13"/>
          <p:cNvSpPr/>
          <p:nvPr/>
        </p:nvSpPr>
        <p:spPr>
          <a:xfrm>
            <a:off x="428707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5" name="Object14"/>
          <p:cNvSpPr/>
          <p:nvPr/>
        </p:nvSpPr>
        <p:spPr>
          <a:xfrm>
            <a:off x="462631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6" name="Object15"/>
          <p:cNvSpPr/>
          <p:nvPr/>
        </p:nvSpPr>
        <p:spPr>
          <a:xfrm>
            <a:off x="847641"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17" name="Object16"/>
          <p:cNvSpPr/>
          <p:nvPr/>
        </p:nvSpPr>
        <p:spPr>
          <a:xfrm>
            <a:off x="698400" y="20304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lär mig nytt och utvecklas i mitt arbete</a:t>
            </a:r>
            <a:endParaRPr lang="en-US" sz="850" dirty="0"/>
          </a:p>
        </p:txBody>
      </p:sp>
      <p:sp>
        <p:nvSpPr>
          <p:cNvPr id="18" name="Object17"/>
          <p:cNvSpPr/>
          <p:nvPr/>
        </p:nvSpPr>
        <p:spPr>
          <a:xfrm>
            <a:off x="698400" y="2302057"/>
            <a:ext cx="37310"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9" name="Object18"/>
          <p:cNvSpPr/>
          <p:nvPr/>
        </p:nvSpPr>
        <p:spPr>
          <a:xfrm>
            <a:off x="735711" y="2302057"/>
            <a:ext cx="74620"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20" name="Object19"/>
          <p:cNvSpPr/>
          <p:nvPr/>
        </p:nvSpPr>
        <p:spPr>
          <a:xfrm>
            <a:off x="810331" y="2302057"/>
            <a:ext cx="41041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21" name="Object20"/>
          <p:cNvSpPr/>
          <p:nvPr/>
        </p:nvSpPr>
        <p:spPr>
          <a:xfrm>
            <a:off x="1220742" y="2302057"/>
            <a:ext cx="85813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22" name="Object21"/>
          <p:cNvSpPr/>
          <p:nvPr/>
        </p:nvSpPr>
        <p:spPr>
          <a:xfrm>
            <a:off x="2078874" y="2302057"/>
            <a:ext cx="152971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53</a:t>
            </a:r>
            <a:endParaRPr lang="en-US" sz="850" dirty="0"/>
          </a:p>
        </p:txBody>
      </p:sp>
      <p:sp>
        <p:nvSpPr>
          <p:cNvPr id="23" name="Object22"/>
          <p:cNvSpPr/>
          <p:nvPr/>
        </p:nvSpPr>
        <p:spPr>
          <a:xfrm>
            <a:off x="360858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24" name="Object23"/>
          <p:cNvSpPr/>
          <p:nvPr/>
        </p:nvSpPr>
        <p:spPr>
          <a:xfrm>
            <a:off x="394783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25" name="Object24"/>
          <p:cNvSpPr/>
          <p:nvPr/>
        </p:nvSpPr>
        <p:spPr>
          <a:xfrm>
            <a:off x="428707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26" name="Object25"/>
          <p:cNvSpPr/>
          <p:nvPr/>
        </p:nvSpPr>
        <p:spPr>
          <a:xfrm>
            <a:off x="462631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27" name="Object26"/>
          <p:cNvSpPr/>
          <p:nvPr/>
        </p:nvSpPr>
        <p:spPr>
          <a:xfrm>
            <a:off x="69840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1</a:t>
            </a:r>
            <a:endParaRPr lang="en-US" sz="850" dirty="0"/>
          </a:p>
        </p:txBody>
      </p:sp>
      <p:sp>
        <p:nvSpPr>
          <p:cNvPr id="28" name="Object27"/>
          <p:cNvSpPr/>
          <p:nvPr/>
        </p:nvSpPr>
        <p:spPr>
          <a:xfrm>
            <a:off x="735711"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29" name="Object28"/>
          <p:cNvSpPr/>
          <p:nvPr/>
        </p:nvSpPr>
        <p:spPr>
          <a:xfrm>
            <a:off x="698400" y="2466649"/>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ser fram emot att gå till mitt arbete</a:t>
            </a:r>
            <a:endParaRPr lang="en-US" sz="850" dirty="0"/>
          </a:p>
        </p:txBody>
      </p:sp>
      <p:sp>
        <p:nvSpPr>
          <p:cNvPr id="30" name="Object29"/>
          <p:cNvSpPr/>
          <p:nvPr/>
        </p:nvSpPr>
        <p:spPr>
          <a:xfrm>
            <a:off x="698400" y="2738226"/>
            <a:ext cx="74620"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31" name="Object30"/>
          <p:cNvSpPr/>
          <p:nvPr/>
        </p:nvSpPr>
        <p:spPr>
          <a:xfrm>
            <a:off x="773021" y="2738226"/>
            <a:ext cx="18655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32" name="Object31"/>
          <p:cNvSpPr/>
          <p:nvPr/>
        </p:nvSpPr>
        <p:spPr>
          <a:xfrm>
            <a:off x="959571" y="2738226"/>
            <a:ext cx="48503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33" name="Object32"/>
          <p:cNvSpPr/>
          <p:nvPr/>
        </p:nvSpPr>
        <p:spPr>
          <a:xfrm>
            <a:off x="1444602" y="2738226"/>
            <a:ext cx="89544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34" name="Object33"/>
          <p:cNvSpPr/>
          <p:nvPr/>
        </p:nvSpPr>
        <p:spPr>
          <a:xfrm>
            <a:off x="2340045" y="2738226"/>
            <a:ext cx="126854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35" name="Object34"/>
          <p:cNvSpPr/>
          <p:nvPr/>
        </p:nvSpPr>
        <p:spPr>
          <a:xfrm>
            <a:off x="360858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6" name="Object35"/>
          <p:cNvSpPr/>
          <p:nvPr/>
        </p:nvSpPr>
        <p:spPr>
          <a:xfrm>
            <a:off x="394783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37" name="Object36"/>
          <p:cNvSpPr/>
          <p:nvPr/>
        </p:nvSpPr>
        <p:spPr>
          <a:xfrm>
            <a:off x="428707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38" name="Object37"/>
          <p:cNvSpPr/>
          <p:nvPr/>
        </p:nvSpPr>
        <p:spPr>
          <a:xfrm>
            <a:off x="462631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39" name="Object38"/>
          <p:cNvSpPr/>
          <p:nvPr/>
        </p:nvSpPr>
        <p:spPr>
          <a:xfrm>
            <a:off x="698400" y="2738226"/>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40" name="Object39"/>
          <p:cNvSpPr/>
          <p:nvPr/>
        </p:nvSpPr>
        <p:spPr>
          <a:xfrm>
            <a:off x="69840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Motivation</a:t>
            </a:r>
            <a:endParaRPr lang="en-US" sz="1200" dirty="0"/>
          </a:p>
        </p:txBody>
      </p:sp>
      <p:sp>
        <p:nvSpPr>
          <p:cNvPr id="41" name="Object40"/>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2" name="Object41"/>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43" name="Object42"/>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44" name="Object43"/>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45" name="Object44"/>
          <p:cNvSpPr/>
          <p:nvPr/>
        </p:nvSpPr>
        <p:spPr>
          <a:xfrm>
            <a:off x="5590440" y="15943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visar uppskattning för mina arbetsinsatser</a:t>
            </a:r>
            <a:endParaRPr lang="en-US" sz="850" dirty="0"/>
          </a:p>
        </p:txBody>
      </p:sp>
      <p:sp>
        <p:nvSpPr>
          <p:cNvPr id="46" name="Object45"/>
          <p:cNvSpPr/>
          <p:nvPr/>
        </p:nvSpPr>
        <p:spPr>
          <a:xfrm>
            <a:off x="5590440" y="1865888"/>
            <a:ext cx="23596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47" name="Object46"/>
          <p:cNvSpPr/>
          <p:nvPr/>
        </p:nvSpPr>
        <p:spPr>
          <a:xfrm>
            <a:off x="5826402" y="1865888"/>
            <a:ext cx="157307"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48" name="Object47"/>
          <p:cNvSpPr/>
          <p:nvPr/>
        </p:nvSpPr>
        <p:spPr>
          <a:xfrm>
            <a:off x="5983709" y="1865888"/>
            <a:ext cx="550576"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19</a:t>
            </a:r>
            <a:endParaRPr lang="en-US" sz="850" dirty="0"/>
          </a:p>
        </p:txBody>
      </p:sp>
      <p:sp>
        <p:nvSpPr>
          <p:cNvPr id="49" name="Object48"/>
          <p:cNvSpPr/>
          <p:nvPr/>
        </p:nvSpPr>
        <p:spPr>
          <a:xfrm>
            <a:off x="6534285" y="1865888"/>
            <a:ext cx="786537"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50" name="Object49"/>
          <p:cNvSpPr/>
          <p:nvPr/>
        </p:nvSpPr>
        <p:spPr>
          <a:xfrm>
            <a:off x="7320822" y="1865888"/>
            <a:ext cx="1179806"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51" name="Object50"/>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52" name="Object51"/>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53" name="Object52"/>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54" name="Object53"/>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55" name="Object54"/>
          <p:cNvSpPr/>
          <p:nvPr/>
        </p:nvSpPr>
        <p:spPr>
          <a:xfrm>
            <a:off x="5590440" y="20304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visar förtroende för mig som medarbetare</a:t>
            </a:r>
            <a:endParaRPr lang="en-US" sz="850" dirty="0"/>
          </a:p>
        </p:txBody>
      </p:sp>
      <p:sp>
        <p:nvSpPr>
          <p:cNvPr id="56" name="Object55"/>
          <p:cNvSpPr/>
          <p:nvPr/>
        </p:nvSpPr>
        <p:spPr>
          <a:xfrm>
            <a:off x="5590440" y="2302057"/>
            <a:ext cx="23281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57" name="Object56"/>
          <p:cNvSpPr/>
          <p:nvPr/>
        </p:nvSpPr>
        <p:spPr>
          <a:xfrm>
            <a:off x="5823255" y="2302057"/>
            <a:ext cx="77605"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58" name="Object57"/>
          <p:cNvSpPr/>
          <p:nvPr/>
        </p:nvSpPr>
        <p:spPr>
          <a:xfrm>
            <a:off x="5900860" y="2302057"/>
            <a:ext cx="34922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59" name="Object58"/>
          <p:cNvSpPr/>
          <p:nvPr/>
        </p:nvSpPr>
        <p:spPr>
          <a:xfrm>
            <a:off x="6250083" y="2302057"/>
            <a:ext cx="65964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60" name="Object59"/>
          <p:cNvSpPr/>
          <p:nvPr/>
        </p:nvSpPr>
        <p:spPr>
          <a:xfrm>
            <a:off x="6909726" y="2302057"/>
            <a:ext cx="159090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55</a:t>
            </a:r>
            <a:endParaRPr lang="en-US" sz="850" dirty="0"/>
          </a:p>
        </p:txBody>
      </p:sp>
      <p:sp>
        <p:nvSpPr>
          <p:cNvPr id="61" name="Object60"/>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62" name="Object61"/>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63" name="Object62"/>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64" name="Object63"/>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96%</a:t>
            </a:r>
            <a:endParaRPr lang="en-US" sz="850" dirty="0"/>
          </a:p>
        </p:txBody>
      </p:sp>
      <p:sp>
        <p:nvSpPr>
          <p:cNvPr id="65" name="Object64"/>
          <p:cNvSpPr/>
          <p:nvPr/>
        </p:nvSpPr>
        <p:spPr>
          <a:xfrm>
            <a:off x="5823255"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66" name="Object65"/>
          <p:cNvSpPr/>
          <p:nvPr/>
        </p:nvSpPr>
        <p:spPr>
          <a:xfrm>
            <a:off x="5590440" y="2466649"/>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närmaste chef ger mig förutsättningar att ta ansvar i mitt arbete</a:t>
            </a:r>
            <a:endParaRPr lang="en-US" sz="850" dirty="0"/>
          </a:p>
        </p:txBody>
      </p:sp>
      <p:sp>
        <p:nvSpPr>
          <p:cNvPr id="67" name="Object66"/>
          <p:cNvSpPr/>
          <p:nvPr/>
        </p:nvSpPr>
        <p:spPr>
          <a:xfrm>
            <a:off x="5590440" y="2738226"/>
            <a:ext cx="15316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68" name="Object67"/>
          <p:cNvSpPr/>
          <p:nvPr/>
        </p:nvSpPr>
        <p:spPr>
          <a:xfrm>
            <a:off x="5743608" y="2738226"/>
            <a:ext cx="114876"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69" name="Object68"/>
          <p:cNvSpPr/>
          <p:nvPr/>
        </p:nvSpPr>
        <p:spPr>
          <a:xfrm>
            <a:off x="5858484" y="2738226"/>
            <a:ext cx="19146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7</a:t>
            </a:r>
            <a:endParaRPr lang="en-US" sz="850" dirty="0"/>
          </a:p>
        </p:txBody>
      </p:sp>
      <p:sp>
        <p:nvSpPr>
          <p:cNvPr id="70" name="Object69"/>
          <p:cNvSpPr/>
          <p:nvPr/>
        </p:nvSpPr>
        <p:spPr>
          <a:xfrm>
            <a:off x="6049944" y="2738226"/>
            <a:ext cx="880715"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71" name="Object70"/>
          <p:cNvSpPr/>
          <p:nvPr/>
        </p:nvSpPr>
        <p:spPr>
          <a:xfrm>
            <a:off x="6930658" y="2738226"/>
            <a:ext cx="156997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54</a:t>
            </a:r>
            <a:endParaRPr lang="en-US" sz="850" dirty="0"/>
          </a:p>
        </p:txBody>
      </p:sp>
      <p:sp>
        <p:nvSpPr>
          <p:cNvPr id="72" name="Object71"/>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73" name="Object72"/>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74" name="Object73"/>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75" name="Object74"/>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97%</a:t>
            </a:r>
            <a:endParaRPr lang="en-US" sz="850" dirty="0"/>
          </a:p>
        </p:txBody>
      </p:sp>
      <p:sp>
        <p:nvSpPr>
          <p:cNvPr id="76" name="Object75"/>
          <p:cNvSpPr/>
          <p:nvPr/>
        </p:nvSpPr>
        <p:spPr>
          <a:xfrm>
            <a:off x="5743608" y="2738226"/>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77" name="Object76"/>
          <p:cNvSpPr/>
          <p:nvPr/>
        </p:nvSpPr>
        <p:spPr>
          <a:xfrm>
            <a:off x="5590440" y="1233599"/>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Ledarskap</a:t>
            </a:r>
            <a:endParaRPr lang="en-US" sz="1200" dirty="0"/>
          </a:p>
        </p:txBody>
      </p:sp>
      <p:sp>
        <p:nvSpPr>
          <p:cNvPr id="78" name="Object77"/>
          <p:cNvSpPr/>
          <p:nvPr/>
        </p:nvSpPr>
        <p:spPr>
          <a:xfrm>
            <a:off x="3608588" y="4574067"/>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79" name="Object78"/>
          <p:cNvSpPr/>
          <p:nvPr/>
        </p:nvSpPr>
        <p:spPr>
          <a:xfrm>
            <a:off x="3947831" y="4574067"/>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80" name="Object79"/>
          <p:cNvSpPr/>
          <p:nvPr/>
        </p:nvSpPr>
        <p:spPr>
          <a:xfrm>
            <a:off x="4287073" y="4574067"/>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81" name="Object80"/>
          <p:cNvSpPr/>
          <p:nvPr/>
        </p:nvSpPr>
        <p:spPr>
          <a:xfrm>
            <a:off x="4660240" y="4574067"/>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82" name="Object81"/>
          <p:cNvSpPr/>
          <p:nvPr/>
        </p:nvSpPr>
        <p:spPr>
          <a:xfrm>
            <a:off x="698400" y="4610643"/>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är insatt i min arbetsplats mål</a:t>
            </a:r>
            <a:endParaRPr lang="en-US" sz="850" dirty="0"/>
          </a:p>
        </p:txBody>
      </p:sp>
      <p:sp>
        <p:nvSpPr>
          <p:cNvPr id="83" name="Object82"/>
          <p:cNvSpPr/>
          <p:nvPr/>
        </p:nvSpPr>
        <p:spPr>
          <a:xfrm>
            <a:off x="698400" y="4882219"/>
            <a:ext cx="74620"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84" name="Object83"/>
          <p:cNvSpPr/>
          <p:nvPr/>
        </p:nvSpPr>
        <p:spPr>
          <a:xfrm>
            <a:off x="773021" y="4882219"/>
            <a:ext cx="74620"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85" name="Object84"/>
          <p:cNvSpPr/>
          <p:nvPr/>
        </p:nvSpPr>
        <p:spPr>
          <a:xfrm>
            <a:off x="847641" y="4882219"/>
            <a:ext cx="29848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86" name="Object85"/>
          <p:cNvSpPr/>
          <p:nvPr/>
        </p:nvSpPr>
        <p:spPr>
          <a:xfrm>
            <a:off x="1146122" y="4882219"/>
            <a:ext cx="89544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87" name="Object86"/>
          <p:cNvSpPr/>
          <p:nvPr/>
        </p:nvSpPr>
        <p:spPr>
          <a:xfrm>
            <a:off x="2041564" y="4882219"/>
            <a:ext cx="156702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54</a:t>
            </a:r>
            <a:endParaRPr lang="en-US" sz="850" dirty="0"/>
          </a:p>
        </p:txBody>
      </p:sp>
      <p:sp>
        <p:nvSpPr>
          <p:cNvPr id="88" name="Object87"/>
          <p:cNvSpPr/>
          <p:nvPr/>
        </p:nvSpPr>
        <p:spPr>
          <a:xfrm>
            <a:off x="3608588" y="4882219"/>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89" name="Object88"/>
          <p:cNvSpPr/>
          <p:nvPr/>
        </p:nvSpPr>
        <p:spPr>
          <a:xfrm>
            <a:off x="3947831"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90" name="Object89"/>
          <p:cNvSpPr/>
          <p:nvPr/>
        </p:nvSpPr>
        <p:spPr>
          <a:xfrm>
            <a:off x="4287073" y="4882219"/>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91" name="Object90"/>
          <p:cNvSpPr/>
          <p:nvPr/>
        </p:nvSpPr>
        <p:spPr>
          <a:xfrm>
            <a:off x="4626315" y="4882219"/>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92" name="Object91"/>
          <p:cNvSpPr/>
          <p:nvPr/>
        </p:nvSpPr>
        <p:spPr>
          <a:xfrm>
            <a:off x="698400" y="4882219"/>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93" name="Object92"/>
          <p:cNvSpPr/>
          <p:nvPr/>
        </p:nvSpPr>
        <p:spPr>
          <a:xfrm>
            <a:off x="773021" y="4882219"/>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94" name="Object93"/>
          <p:cNvSpPr/>
          <p:nvPr/>
        </p:nvSpPr>
        <p:spPr>
          <a:xfrm>
            <a:off x="698400" y="5046811"/>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Min arbetsplats mål följs upp och utvärderas på ett bra sätt</a:t>
            </a:r>
            <a:endParaRPr lang="en-US" sz="850" dirty="0"/>
          </a:p>
        </p:txBody>
      </p:sp>
      <p:sp>
        <p:nvSpPr>
          <p:cNvPr id="95" name="Object94"/>
          <p:cNvSpPr/>
          <p:nvPr/>
        </p:nvSpPr>
        <p:spPr>
          <a:xfrm>
            <a:off x="698400" y="5318388"/>
            <a:ext cx="196634"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7</a:t>
            </a:r>
            <a:endParaRPr lang="en-US" sz="850" dirty="0"/>
          </a:p>
        </p:txBody>
      </p:sp>
      <p:sp>
        <p:nvSpPr>
          <p:cNvPr id="96" name="Object95"/>
          <p:cNvSpPr/>
          <p:nvPr/>
        </p:nvSpPr>
        <p:spPr>
          <a:xfrm>
            <a:off x="895035" y="5318388"/>
            <a:ext cx="31461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11</a:t>
            </a:r>
            <a:endParaRPr lang="en-US" sz="850" dirty="0"/>
          </a:p>
        </p:txBody>
      </p:sp>
      <p:sp>
        <p:nvSpPr>
          <p:cNvPr id="97" name="Object96"/>
          <p:cNvSpPr/>
          <p:nvPr/>
        </p:nvSpPr>
        <p:spPr>
          <a:xfrm>
            <a:off x="1209650" y="5318388"/>
            <a:ext cx="70788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24</a:t>
            </a:r>
            <a:endParaRPr lang="en-US" sz="850" dirty="0"/>
          </a:p>
        </p:txBody>
      </p:sp>
      <p:sp>
        <p:nvSpPr>
          <p:cNvPr id="98" name="Object97"/>
          <p:cNvSpPr/>
          <p:nvPr/>
        </p:nvSpPr>
        <p:spPr>
          <a:xfrm>
            <a:off x="1917533" y="5318388"/>
            <a:ext cx="110115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99" name="Object98"/>
          <p:cNvSpPr/>
          <p:nvPr/>
        </p:nvSpPr>
        <p:spPr>
          <a:xfrm>
            <a:off x="3018685" y="5318388"/>
            <a:ext cx="58990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20</a:t>
            </a:r>
            <a:endParaRPr lang="en-US" sz="850" dirty="0"/>
          </a:p>
        </p:txBody>
      </p:sp>
      <p:sp>
        <p:nvSpPr>
          <p:cNvPr id="100" name="Object99"/>
          <p:cNvSpPr/>
          <p:nvPr/>
        </p:nvSpPr>
        <p:spPr>
          <a:xfrm>
            <a:off x="3608588" y="53183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101" name="Object100"/>
          <p:cNvSpPr/>
          <p:nvPr/>
        </p:nvSpPr>
        <p:spPr>
          <a:xfrm>
            <a:off x="3947831"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02" name="Object101"/>
          <p:cNvSpPr/>
          <p:nvPr/>
        </p:nvSpPr>
        <p:spPr>
          <a:xfrm>
            <a:off x="4287073" y="53183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103" name="Object102"/>
          <p:cNvSpPr/>
          <p:nvPr/>
        </p:nvSpPr>
        <p:spPr>
          <a:xfrm>
            <a:off x="4626315" y="53183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95%</a:t>
            </a:r>
            <a:endParaRPr lang="en-US" sz="850" dirty="0"/>
          </a:p>
        </p:txBody>
      </p:sp>
      <p:sp>
        <p:nvSpPr>
          <p:cNvPr id="104" name="Object103"/>
          <p:cNvSpPr/>
          <p:nvPr/>
        </p:nvSpPr>
        <p:spPr>
          <a:xfrm>
            <a:off x="698400" y="5482980"/>
            <a:ext cx="291018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vet vad som förväntas av mig i mitt arbete (uppgifter, roll)</a:t>
            </a:r>
            <a:endParaRPr lang="en-US" sz="850" dirty="0"/>
          </a:p>
        </p:txBody>
      </p:sp>
      <p:sp>
        <p:nvSpPr>
          <p:cNvPr id="105" name="Object104"/>
          <p:cNvSpPr/>
          <p:nvPr/>
        </p:nvSpPr>
        <p:spPr>
          <a:xfrm>
            <a:off x="698400" y="5754557"/>
            <a:ext cx="74620"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06" name="Object105"/>
          <p:cNvSpPr/>
          <p:nvPr/>
        </p:nvSpPr>
        <p:spPr>
          <a:xfrm>
            <a:off x="773021" y="5754557"/>
            <a:ext cx="37310"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07" name="Object106"/>
          <p:cNvSpPr/>
          <p:nvPr/>
        </p:nvSpPr>
        <p:spPr>
          <a:xfrm>
            <a:off x="810331" y="5754557"/>
            <a:ext cx="29848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108" name="Object107"/>
          <p:cNvSpPr/>
          <p:nvPr/>
        </p:nvSpPr>
        <p:spPr>
          <a:xfrm>
            <a:off x="1108812" y="5754557"/>
            <a:ext cx="55965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19</a:t>
            </a:r>
            <a:endParaRPr lang="en-US" sz="850" dirty="0"/>
          </a:p>
        </p:txBody>
      </p:sp>
      <p:sp>
        <p:nvSpPr>
          <p:cNvPr id="109" name="Object108"/>
          <p:cNvSpPr/>
          <p:nvPr/>
        </p:nvSpPr>
        <p:spPr>
          <a:xfrm>
            <a:off x="1668463" y="5754557"/>
            <a:ext cx="194012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67</a:t>
            </a:r>
            <a:endParaRPr lang="en-US" sz="850" dirty="0"/>
          </a:p>
        </p:txBody>
      </p:sp>
      <p:sp>
        <p:nvSpPr>
          <p:cNvPr id="110" name="Object109"/>
          <p:cNvSpPr/>
          <p:nvPr/>
        </p:nvSpPr>
        <p:spPr>
          <a:xfrm>
            <a:off x="3608588" y="57545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11" name="Object110"/>
          <p:cNvSpPr/>
          <p:nvPr/>
        </p:nvSpPr>
        <p:spPr>
          <a:xfrm>
            <a:off x="3947831" y="57545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4,6</a:t>
            </a:r>
            <a:endParaRPr lang="en-US" sz="850" dirty="0"/>
          </a:p>
        </p:txBody>
      </p:sp>
      <p:sp>
        <p:nvSpPr>
          <p:cNvPr id="112" name="Object111"/>
          <p:cNvSpPr/>
          <p:nvPr/>
        </p:nvSpPr>
        <p:spPr>
          <a:xfrm>
            <a:off x="4287073" y="57545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13" name="Object112"/>
          <p:cNvSpPr/>
          <p:nvPr/>
        </p:nvSpPr>
        <p:spPr>
          <a:xfrm>
            <a:off x="4626315" y="57545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14" name="Object113"/>
          <p:cNvSpPr/>
          <p:nvPr/>
        </p:nvSpPr>
        <p:spPr>
          <a:xfrm>
            <a:off x="698400" y="57545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115" name="Object114"/>
          <p:cNvSpPr/>
          <p:nvPr/>
        </p:nvSpPr>
        <p:spPr>
          <a:xfrm>
            <a:off x="773021" y="57545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116" name="Object115"/>
          <p:cNvSpPr/>
          <p:nvPr/>
        </p:nvSpPr>
        <p:spPr>
          <a:xfrm>
            <a:off x="69840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Styrning</a:t>
            </a:r>
            <a:endParaRPr lang="en-US" sz="1200" dirty="0"/>
          </a:p>
        </p:txBody>
      </p:sp>
      <p:sp>
        <p:nvSpPr>
          <p:cNvPr id="117" name="Object116"/>
          <p:cNvSpPr/>
          <p:nvPr/>
        </p:nvSpPr>
        <p:spPr>
          <a:xfrm>
            <a:off x="5590440" y="4610643"/>
            <a:ext cx="440963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Här redovisas de nio delfrågorna i HME på skala 1-5 och medelvärde redovisas till höger om respektive stapel.
Som det även står på föregående sida: Om ni har resultat på delfrågorna men saknar HME-index beror det på att HME-index kräver att alla respondenter besvarat alla nio HME-frågor, medan redovisning av delfrågorna var för sig inte kräver detta. (Detta är SKR:s regler för redovisning.)
</a:t>
            </a:r>
            <a:endParaRPr lang="en-US" sz="1100" dirty="0"/>
          </a:p>
        </p:txBody>
      </p:sp>
      <p:sp>
        <p:nvSpPr>
          <p:cNvPr id="118" name="Object117"/>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Förklaring</a:t>
            </a:r>
            <a:endParaRPr lang="en-US" sz="1200" dirty="0"/>
          </a:p>
        </p:txBody>
      </p:sp>
      <p:sp>
        <p:nvSpPr>
          <p:cNvPr id="119" name="Object118"/>
          <p:cNvSpPr/>
          <p:nvPr/>
        </p:nvSpPr>
        <p:spPr>
          <a:xfrm>
            <a:off x="457200" y="4054450"/>
            <a:ext cx="9784080" cy="0"/>
          </a:xfrm>
          <a:prstGeom prst="line">
            <a:avLst/>
          </a:prstGeom>
          <a:noFill/>
          <a:ln w="12700">
            <a:solidFill>
              <a:srgbClr val="CCCCCC"/>
            </a:solidFill>
            <a:prstDash val="solid"/>
          </a:ln>
        </p:spPr>
      </p:sp>
      <p:sp>
        <p:nvSpPr>
          <p:cNvPr id="120" name="Object119"/>
          <p:cNvSpPr/>
          <p:nvPr/>
        </p:nvSpPr>
        <p:spPr>
          <a:xfrm>
            <a:off x="5349240" y="1038118"/>
            <a:ext cx="0" cy="6032663"/>
          </a:xfrm>
          <a:prstGeom prst="line">
            <a:avLst/>
          </a:prstGeom>
          <a:noFill/>
          <a:ln w="12700">
            <a:solidFill>
              <a:srgbClr val="CCCCCC"/>
            </a:solidFill>
            <a:prstDash val="solid"/>
          </a:ln>
        </p:spPr>
      </p:sp>
      <p:sp>
        <p:nvSpPr>
          <p:cNvPr id="121"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Sammanställning av basenkätens frågor</a:t>
            </a:r>
            <a:endParaRPr lang="en-US" sz="2000" dirty="0"/>
          </a:p>
        </p:txBody>
      </p:sp>
      <p:sp>
        <p:nvSpPr>
          <p:cNvPr id="3" name="Object2"/>
          <p:cNvSpPr/>
          <p:nvPr/>
        </p:nvSpPr>
        <p:spPr>
          <a:xfrm>
            <a:off x="698400" y="1594311"/>
            <a:ext cx="2778959" cy="5189549"/>
          </a:xfrm>
          <a:prstGeom prst="rect">
            <a:avLst/>
          </a:prstGeom>
          <a:noFill/>
          <a:ln/>
        </p:spPr>
        <p:txBody>
          <a:bodyPr wrap="square" lIns="0" tIns="0" rIns="0" bIns="0" rtlCol="0" anchor="t"/>
          <a:lstStyle/>
          <a:p>
            <a:pPr>
              <a:lnSpc>
                <a:spcPct val="110000"/>
              </a:lnSpc>
            </a:pPr>
            <a:r>
              <a:rPr lang="en-US" sz="850" kern="0" spc="10" dirty="0">
                <a:solidFill>
                  <a:srgbClr val="000000"/>
                </a:solidFill>
                <a:latin typeface="Open Sans" pitchFamily="34" charset="0"/>
                <a:ea typeface="Open Sans" pitchFamily="34" charset="-122"/>
                <a:cs typeface="Open Sans" pitchFamily="34" charset="-120"/>
              </a:rPr>
              <a:t>1. Jag vet vad som förväntas av mig i mitt arbete (uppgifter, roll)
2. Jag är insatt i min arbetsplats mål
3. Jag lär mig nytt och utvecklas i mitt arbete
4. Jag har möjlighet att vara delaktig i beslut som rör mitt arbete
5. Jag har möjlighet att påverka hur mitt arbete genomförs
6. Jag har tillgång till den information jag behöver för att utföra mitt arbete på ett bra sätt
7. Mitt arbete är varierat
8. Jag har möjlighet att utföra mina arbetsuppgifter med en tillfredställande kvalitet
9. Jag har en rimlig arbetsbelastning
10. Jag känner till vilka arbetsuppgifter som ska prioriteras vid hög arbetsbelastning
11. Jag har möjlighet att variera arbetstempo under arbetsdagen-/passet
12. Jag har möjlighet till återhämtning under en arbetsdag/ett arbetspass
13. Jag har möjlighet till återhämtning efter perioder av hög arbetsbelastning
14. Mitt arbete är känslomässigt påfrestande
15. I mitt arbete ställs krav som strider mot varandra
</a:t>
            </a:r>
            <a:endParaRPr lang="en-US" sz="850" dirty="0"/>
          </a:p>
        </p:txBody>
      </p:sp>
      <p:sp>
        <p:nvSpPr>
          <p:cNvPr id="4" name="Object3"/>
          <p:cNvSpPr/>
          <p:nvPr/>
        </p:nvSpPr>
        <p:spPr>
          <a:xfrm>
            <a:off x="3959760" y="1594311"/>
            <a:ext cx="2778959" cy="5189549"/>
          </a:xfrm>
          <a:prstGeom prst="rect">
            <a:avLst/>
          </a:prstGeom>
          <a:noFill/>
          <a:ln/>
        </p:spPr>
        <p:txBody>
          <a:bodyPr wrap="square" lIns="0" tIns="0" rIns="0" bIns="0" rtlCol="0" anchor="t"/>
          <a:lstStyle/>
          <a:p>
            <a:pPr>
              <a:lnSpc>
                <a:spcPct val="110000"/>
              </a:lnSpc>
            </a:pPr>
            <a:r>
              <a:rPr lang="en-US" sz="850" kern="0" spc="10" dirty="0">
                <a:solidFill>
                  <a:srgbClr val="000000"/>
                </a:solidFill>
                <a:latin typeface="Open Sans" pitchFamily="34" charset="0"/>
                <a:ea typeface="Open Sans" pitchFamily="34" charset="-122"/>
                <a:cs typeface="Open Sans" pitchFamily="34" charset="-120"/>
              </a:rPr>
              <a:t>16. Mitt arbete kräver mycket av min uppmärksamhet och koncentration</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17. Min arbetsplats mål följs upp och utvärderas på ett bra sätt</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18. I mitt arbete får jag hjälp och stöd av kollegor</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19. På min arbetsplats har medarbetare förtroende för varandra</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20. På min arbetsplats känner jag  mig delaktig i en gemenskap</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21. På min arbetsplats får jag det stöd som jag behöver för att inte fara illa av mitt arbete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22. På min arbetsplats hanteras konflikter och samarbetsproblem på ett bra sätt</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23. På min arbetsplats har vi möjlighet att reflektera över vår arbetssituation</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24. På min arbetsplats kan jag uttrycka kritiska åsikter eller frågor</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25. Min närmaste chef visar förtroende för mig som medarbetare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26. Min närmaste chef ger mig förutsättningar att ta ansvar i mitt arbete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27. Min närmaste chef visar uppskattning för mina arbetsinsatser</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28. Min närmaste chef bemöter mig med respekt</a:t>
            </a:r>
            <a:endParaRPr lang="en-US" sz="850" dirty="0"/>
          </a:p>
        </p:txBody>
      </p:sp>
      <p:sp>
        <p:nvSpPr>
          <p:cNvPr id="5" name="Object4"/>
          <p:cNvSpPr/>
          <p:nvPr/>
        </p:nvSpPr>
        <p:spPr>
          <a:xfrm>
            <a:off x="7221120" y="1594311"/>
            <a:ext cx="2778959" cy="5189549"/>
          </a:xfrm>
          <a:prstGeom prst="rect">
            <a:avLst/>
          </a:prstGeom>
          <a:noFill/>
          <a:ln/>
        </p:spPr>
        <p:txBody>
          <a:bodyPr wrap="square" lIns="0" tIns="0" rIns="0" bIns="0" rtlCol="0" anchor="t"/>
          <a:lstStyle/>
          <a:p>
            <a:pPr>
              <a:lnSpc>
                <a:spcPct val="110000"/>
              </a:lnSpc>
            </a:pPr>
            <a:r>
              <a:rPr lang="en-US" sz="850" kern="0" spc="10" dirty="0">
                <a:solidFill>
                  <a:srgbClr val="000000"/>
                </a:solidFill>
                <a:latin typeface="Open Sans" pitchFamily="34" charset="0"/>
                <a:ea typeface="Open Sans" pitchFamily="34" charset="-122"/>
                <a:cs typeface="Open Sans" pitchFamily="34" charset="-120"/>
              </a:rPr>
              <a:t>29. Min närmaste chef ger mig återkoppling på hur jag utför mitt arbete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30. Min närmaste chef tydliggör verksamhetens mål</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31. Min närmaste chef är uppmärksam och agerar på risker i arbetsmiljön</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32. Jag vågar prata om mina misstag med min chef</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33. Jag informerar min chef om det uppstår problem på arbetsplatsen eller i mitt arbete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34. Ledningen i min organisation är intresserade av förslag och åsikter från medarbetare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35. Mitt arbete känns meningsfullt</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36. Jag ser fram emot att gå till mitt arbete</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37. Jag skulle gärna rekommendera andra att söka arbete på min arbetsplats</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38. Jag ser möjligheter att utvecklas inom Region Stockholm</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39. Tänk på ditt arbete under den senaste månaden. Hur ofta har du känt dig stressad?</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40. Tänk på ditt arbete under den senaste månaden. Hur ofta har du känt att du saknar ork och energi?</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41. Händer det att du får höra olämpliga skämt eller uttryck som exkluderar eller sker på någon annans bekostnad?</a:t>
            </a:r>
            <a:endParaRPr lang="en-US" sz="850" dirty="0"/>
          </a:p>
          <a:p>
            <a:pPr>
              <a:lnSpc>
                <a:spcPct val="110000"/>
              </a:lnSpc>
            </a:pPr>
            <a:endParaRPr lang="en-US" sz="850" dirty="0"/>
          </a:p>
          <a:p>
            <a:pPr>
              <a:lnSpc>
                <a:spcPct val="110000"/>
              </a:lnSpc>
            </a:pPr>
            <a:r>
              <a:rPr lang="en-US" sz="850" kern="0" spc="10" dirty="0">
                <a:solidFill>
                  <a:srgbClr val="000000"/>
                </a:solidFill>
                <a:latin typeface="Open Sans" pitchFamily="34" charset="0"/>
                <a:ea typeface="Open Sans" pitchFamily="34" charset="-122"/>
                <a:cs typeface="Open Sans" pitchFamily="34" charset="-120"/>
              </a:rPr>
              <a:t>42. På min arbetsplats används resultatet från undersökningen till att förbättra arbetsmiljön</a:t>
            </a:r>
            <a:endParaRPr lang="en-US" sz="850" dirty="0"/>
          </a:p>
        </p:txBody>
      </p:sp>
      <p:sp>
        <p:nvSpPr>
          <p:cNvPr id="6" name="Object5"/>
          <p:cNvSpPr/>
          <p:nvPr/>
        </p:nvSpPr>
        <p:spPr>
          <a:xfrm>
            <a:off x="3718560" y="1038118"/>
            <a:ext cx="0" cy="6032663"/>
          </a:xfrm>
          <a:prstGeom prst="line">
            <a:avLst/>
          </a:prstGeom>
          <a:noFill/>
          <a:ln w="12700">
            <a:solidFill>
              <a:srgbClr val="CCCCCC"/>
            </a:solidFill>
            <a:prstDash val="solid"/>
          </a:ln>
        </p:spPr>
      </p:sp>
      <p:sp>
        <p:nvSpPr>
          <p:cNvPr id="7" name="Object6"/>
          <p:cNvSpPr/>
          <p:nvPr/>
        </p:nvSpPr>
        <p:spPr>
          <a:xfrm>
            <a:off x="6979920" y="1038118"/>
            <a:ext cx="0" cy="6032663"/>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Arbetet vidare</a:t>
            </a:r>
            <a:endParaRPr lang="en-US" sz="2000" dirty="0"/>
          </a:p>
        </p:txBody>
      </p:sp>
      <p:pic>
        <p:nvPicPr>
          <p:cNvPr id="3" name="Object 2" descr="https://static.greatrate.se/assets/86d8cbf7-6ba7-4df6-8bec-1230f33436be.jpg"/>
          <p:cNvPicPr>
            <a:picLocks noChangeAspect="1"/>
          </p:cNvPicPr>
          <p:nvPr/>
        </p:nvPicPr>
        <p:blipFill>
          <a:blip r:embed="rId3"/>
          <a:srcRect l="-41" r="-41"/>
          <a:stretch/>
        </p:blipFill>
        <p:spPr>
          <a:xfrm>
            <a:off x="3723132" y="4060649"/>
            <a:ext cx="6518148" cy="3004444"/>
          </a:xfrm>
          <a:prstGeom prst="rect">
            <a:avLst/>
          </a:prstGeom>
        </p:spPr>
      </p:pic>
      <p:sp>
        <p:nvSpPr>
          <p:cNvPr id="4" name="Object3"/>
          <p:cNvSpPr/>
          <p:nvPr/>
        </p:nvSpPr>
        <p:spPr>
          <a:xfrm>
            <a:off x="698400" y="1594311"/>
            <a:ext cx="2778959" cy="5189549"/>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1. Analysera resultatet: Som chef analyserar du gruppens och ditt eget resultat och identifierar förbättringsområden.</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2. Engagera medarbetarna: Involvera arbetsgruppen i en öppen diskussion om resultaten och prioriterade förbättringar. Reflektera kring resultatet utifrån krav- och resursmodell, psykologisk trygghet, utsatthetsfrågor och HME.</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3. Håll en workshop: Genomför en workshop där ni tillsammans identifierar problem och förbättringsområden.</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4. Skapa en handlingsplan: Sätt upp konkreta åtgärder, utse ansvariga och fastställ deadlines.</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5. Följ upp regelbundet: Integrera åtgärderna i verksamhetsplanen och följ kontinuerligt upp framsteg på arbetsplatsträffar.</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I arbetsguiden får du mer stöd i arbetet. </a:t>
            </a:r>
            <a:endParaRPr lang="en-US" sz="1000" dirty="0"/>
          </a:p>
        </p:txBody>
      </p:sp>
      <p:sp>
        <p:nvSpPr>
          <p:cNvPr id="5" name="Object4"/>
          <p:cNvSpPr/>
          <p:nvPr/>
        </p:nvSpPr>
        <p:spPr>
          <a:xfrm>
            <a:off x="69840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Reflektera och arbeta vidare</a:t>
            </a:r>
            <a:endParaRPr lang="en-US" sz="1200" dirty="0"/>
          </a:p>
        </p:txBody>
      </p:sp>
      <p:sp>
        <p:nvSpPr>
          <p:cNvPr id="6" name="Object5"/>
          <p:cNvSpPr/>
          <p:nvPr/>
        </p:nvSpPr>
        <p:spPr>
          <a:xfrm>
            <a:off x="7221120" y="1594311"/>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Använd knappen nedan för att nå intranätet.</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För att klicka på knappen finns tre tillvägagångssätt:</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1. Sätt presentationen i presentationsläge, då fungerar knapparna direkt.</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2. Högerklicka på knappen och klicka på "Öppna länk".</a:t>
            </a: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3. Håll in Ctrl och klicka samtidigt på knappen.</a:t>
            </a:r>
            <a:endParaRPr lang="en-US" sz="1000" dirty="0"/>
          </a:p>
        </p:txBody>
      </p:sp>
      <p:sp>
        <p:nvSpPr>
          <p:cNvPr id="7" name="Object6">
            <a:hlinkClick r:id="rId4"/>
          </p:cNvPr>
          <p:cNvSpPr/>
          <p:nvPr/>
        </p:nvSpPr>
        <p:spPr>
          <a:xfrm>
            <a:off x="7221120" y="3493209"/>
            <a:ext cx="1366620" cy="274320"/>
          </a:xfrm>
          <a:prstGeom prst="roundRect">
            <a:avLst>
              <a:gd name="adj" fmla="val 16667"/>
            </a:avLst>
          </a:prstGeom>
          <a:solidFill>
            <a:srgbClr val="0076BA"/>
          </a:solidFill>
          <a:ln/>
        </p:spPr>
        <p:txBody>
          <a:bodyPr wrap="square" lIns="0" tIns="0" rIns="0" bIns="0" rtlCol="0" anchor="ctr"/>
          <a:lstStyle/>
          <a:p>
            <a:pPr algn="ctr">
              <a:lnSpc>
                <a:spcPct val="110000"/>
              </a:lnSpc>
            </a:pPr>
            <a:r>
              <a:rPr lang="en-US" sz="1000" u="sng" kern="0" spc="10" dirty="0">
                <a:solidFill>
                  <a:srgbClr val="FFFFFF"/>
                </a:solidFill>
                <a:latin typeface="Open Sans" pitchFamily="34" charset="0"/>
                <a:ea typeface="Open Sans" pitchFamily="34" charset="-122"/>
                <a:cs typeface="Open Sans" pitchFamily="34" charset="-120"/>
                <a:hlinkClick r:id="rId4">
                  <a:extLst>
                    <a:ext uri="{A12FA001-AC4F-418D-AE19-62706E023703}">
                      <ahyp:hlinkClr xmlns:ahyp="http://schemas.microsoft.com/office/drawing/2018/hyperlinkcolor" xmlns="" val="tx"/>
                    </a:ext>
                  </a:extLst>
                </a:hlinkClick>
              </a:rPr>
              <a:t>Intranätet</a:t>
            </a:r>
            <a:endParaRPr lang="en-US" sz="1000" dirty="0"/>
          </a:p>
        </p:txBody>
      </p:sp>
      <p:sp>
        <p:nvSpPr>
          <p:cNvPr id="8" name="Object7"/>
          <p:cNvSpPr/>
          <p:nvPr/>
        </p:nvSpPr>
        <p:spPr>
          <a:xfrm>
            <a:off x="722112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Länkar</a:t>
            </a:r>
            <a:endParaRPr lang="en-US" sz="1200" dirty="0"/>
          </a:p>
        </p:txBody>
      </p:sp>
      <p:sp>
        <p:nvSpPr>
          <p:cNvPr id="9" name="Object8"/>
          <p:cNvSpPr/>
          <p:nvPr/>
        </p:nvSpPr>
        <p:spPr>
          <a:xfrm>
            <a:off x="3959760" y="1594311"/>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Fokusera på att lyfta fram det positiva och visa uppskattning för både små och stora framsteg. Genom att regelbundet uttrycka tacksamhet för teamets insatser skapas en mer engagerad och motiverad arbetsmiljö.</a:t>
            </a:r>
            <a:endParaRPr lang="en-US" sz="1000" dirty="0"/>
          </a:p>
        </p:txBody>
      </p:sp>
      <p:sp>
        <p:nvSpPr>
          <p:cNvPr id="10" name="Object9"/>
          <p:cNvSpPr/>
          <p:nvPr/>
        </p:nvSpPr>
        <p:spPr>
          <a:xfrm>
            <a:off x="395976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Tips</a:t>
            </a:r>
            <a:endParaRPr lang="en-US" sz="1200" dirty="0"/>
          </a:p>
        </p:txBody>
      </p:sp>
      <p:sp>
        <p:nvSpPr>
          <p:cNvPr id="11" name="Object10"/>
          <p:cNvSpPr/>
          <p:nvPr/>
        </p:nvSpPr>
        <p:spPr>
          <a:xfrm>
            <a:off x="3718560" y="4054450"/>
            <a:ext cx="3261360" cy="0"/>
          </a:xfrm>
          <a:prstGeom prst="line">
            <a:avLst/>
          </a:prstGeom>
          <a:noFill/>
          <a:ln w="12700">
            <a:solidFill>
              <a:srgbClr val="CCCCCC"/>
            </a:solidFill>
            <a:prstDash val="solid"/>
          </a:ln>
        </p:spPr>
      </p:sp>
      <p:sp>
        <p:nvSpPr>
          <p:cNvPr id="12" name="Object11"/>
          <p:cNvSpPr/>
          <p:nvPr/>
        </p:nvSpPr>
        <p:spPr>
          <a:xfrm>
            <a:off x="6979920" y="4054450"/>
            <a:ext cx="3261360" cy="0"/>
          </a:xfrm>
          <a:prstGeom prst="line">
            <a:avLst/>
          </a:prstGeom>
          <a:noFill/>
          <a:ln w="12700">
            <a:solidFill>
              <a:srgbClr val="CCCCCC"/>
            </a:solidFill>
            <a:prstDash val="solid"/>
          </a:ln>
        </p:spPr>
      </p:sp>
      <p:sp>
        <p:nvSpPr>
          <p:cNvPr id="13" name="Object12"/>
          <p:cNvSpPr/>
          <p:nvPr/>
        </p:nvSpPr>
        <p:spPr>
          <a:xfrm>
            <a:off x="3718560" y="1038118"/>
            <a:ext cx="0" cy="6032663"/>
          </a:xfrm>
          <a:prstGeom prst="line">
            <a:avLst/>
          </a:prstGeom>
          <a:noFill/>
          <a:ln w="12700">
            <a:solidFill>
              <a:srgbClr val="CCCCCC"/>
            </a:solidFill>
            <a:prstDash val="solid"/>
          </a:ln>
        </p:spPr>
      </p:sp>
      <p:sp>
        <p:nvSpPr>
          <p:cNvPr id="14" name="Object13"/>
          <p:cNvSpPr/>
          <p:nvPr/>
        </p:nvSpPr>
        <p:spPr>
          <a:xfrm>
            <a:off x="6979920" y="1038118"/>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Information</a:t>
            </a:r>
            <a:endParaRPr lang="en-US" sz="2000" dirty="0"/>
          </a:p>
        </p:txBody>
      </p:sp>
      <p:sp>
        <p:nvSpPr>
          <p:cNvPr id="3" name="Object2"/>
          <p:cNvSpPr/>
          <p:nvPr/>
        </p:nvSpPr>
        <p:spPr>
          <a:xfrm>
            <a:off x="698400" y="1594311"/>
            <a:ext cx="2778959" cy="5189549"/>
          </a:xfrm>
          <a:prstGeom prst="rect">
            <a:avLst/>
          </a:prstGeom>
          <a:noFill/>
          <a:ln/>
        </p:spPr>
        <p:txBody>
          <a:bodyPr wrap="square" lIns="0" tIns="0" rIns="0" bIns="0" rtlCol="0" anchor="t"/>
          <a:lstStyle/>
          <a:p>
            <a:pPr>
              <a:lnSpc>
                <a:spcPct val="110000"/>
              </a:lnSpc>
            </a:pPr>
            <a:r>
              <a:rPr lang="en-US" sz="1200" kern="0" spc="10" dirty="0">
                <a:solidFill>
                  <a:srgbClr val="000000"/>
                </a:solidFill>
                <a:latin typeface="Open Sans" pitchFamily="34" charset="0"/>
                <a:ea typeface="Open Sans" pitchFamily="34" charset="-122"/>
                <a:cs typeface="Open Sans" pitchFamily="34" charset="-120"/>
              </a:rPr>
              <a:t>Resultatet är ett underlag för dialog. Tillsammans identifierar ni eventuella risker och förbättringsområden i arbetsmiljön. Åtgärder ska vidtas och följas upp. Viktigt att även fokusera på det som fungerar bra. 
Enkäten har skickats till alla som varit anställda minst tre månader, ej varit timavlönad, uppburit lön den senaste månaden samt inte varit föräldraledig, tjänstledig eller långtidssjukskriven.
Rapporter har tagits fram för grupper med minst fem svarande. Om gruppen har färre än fem svarande inkluderas deras svar på nästa högre organisatoriska nivå.
</a:t>
            </a:r>
            <a:endParaRPr lang="en-US" sz="1200" dirty="0"/>
          </a:p>
        </p:txBody>
      </p:sp>
      <p:sp>
        <p:nvSpPr>
          <p:cNvPr id="4" name="Object3"/>
          <p:cNvSpPr/>
          <p:nvPr/>
        </p:nvSpPr>
        <p:spPr>
          <a:xfrm>
            <a:off x="69840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undersökningen</a:t>
            </a:r>
            <a:endParaRPr lang="en-US" sz="1200" dirty="0"/>
          </a:p>
        </p:txBody>
      </p:sp>
      <p:pic>
        <p:nvPicPr>
          <p:cNvPr id="5" name="Object 4" descr="https://static.greatrate.se/assets/86d8cbf7-6ba7-4df6-8bec-1230f33436be.jpg"/>
          <p:cNvPicPr>
            <a:picLocks noChangeAspect="1"/>
          </p:cNvPicPr>
          <p:nvPr/>
        </p:nvPicPr>
        <p:blipFill>
          <a:blip r:embed="rId3"/>
          <a:srcRect l="-41" r="-41"/>
          <a:stretch/>
        </p:blipFill>
        <p:spPr>
          <a:xfrm>
            <a:off x="3723132" y="4060649"/>
            <a:ext cx="6518148" cy="3004444"/>
          </a:xfrm>
          <a:prstGeom prst="rect">
            <a:avLst/>
          </a:prstGeom>
        </p:spPr>
      </p:pic>
      <p:sp>
        <p:nvSpPr>
          <p:cNvPr id="6" name="Object5"/>
          <p:cNvSpPr/>
          <p:nvPr/>
        </p:nvSpPr>
        <p:spPr>
          <a:xfrm>
            <a:off x="7221120" y="1594311"/>
            <a:ext cx="2778959" cy="2173218"/>
          </a:xfrm>
          <a:prstGeom prst="rect">
            <a:avLst/>
          </a:prstGeom>
          <a:noFill/>
          <a:ln/>
        </p:spPr>
        <p:txBody>
          <a:bodyPr wrap="square" lIns="0" tIns="0" rIns="0" bIns="0" rtlCol="0" anchor="t"/>
          <a:lstStyle/>
          <a:p>
            <a:pPr>
              <a:lnSpc>
                <a:spcPct val="110000"/>
              </a:lnSpc>
            </a:pPr>
            <a:r>
              <a:rPr lang="en-US" sz="3200" b="1" kern="0" spc="10" dirty="0">
                <a:solidFill>
                  <a:srgbClr val="000000"/>
                </a:solidFill>
                <a:latin typeface="Open Sans" pitchFamily="34" charset="0"/>
                <a:ea typeface="Open Sans" pitchFamily="34" charset="-122"/>
                <a:cs typeface="Open Sans" pitchFamily="34" charset="-120"/>
              </a:rPr>
              <a:t>82%</a:t>
            </a:r>
            <a:r>
              <a:rPr lang="en-US" sz="1000" kern="0" spc="10" dirty="0">
                <a:solidFill>
                  <a:srgbClr val="000000"/>
                </a:solidFill>
                <a:latin typeface="Open Sans" pitchFamily="34" charset="0"/>
                <a:ea typeface="Open Sans" pitchFamily="34" charset="-122"/>
                <a:cs typeface="Open Sans" pitchFamily="34" charset="-120"/>
              </a:rPr>
              <a:t>
Antal svarande: 78
Antal mottagare: 95</a:t>
            </a:r>
            <a:endParaRPr lang="en-US" sz="1000" dirty="0"/>
          </a:p>
        </p:txBody>
      </p:sp>
      <p:sp>
        <p:nvSpPr>
          <p:cNvPr id="7" name="Object6"/>
          <p:cNvSpPr/>
          <p:nvPr/>
        </p:nvSpPr>
        <p:spPr>
          <a:xfrm>
            <a:off x="722112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Svarsfrekvens</a:t>
            </a:r>
            <a:endParaRPr lang="en-US" sz="1200" dirty="0"/>
          </a:p>
        </p:txBody>
      </p:sp>
      <p:sp>
        <p:nvSpPr>
          <p:cNvPr id="8" name="Object7"/>
          <p:cNvSpPr/>
          <p:nvPr/>
        </p:nvSpPr>
        <p:spPr>
          <a:xfrm>
            <a:off x="3959760" y="1594311"/>
            <a:ext cx="2778959" cy="2173218"/>
          </a:xfrm>
          <a:prstGeom prst="rect">
            <a:avLst/>
          </a:prstGeom>
          <a:noFill/>
          <a:ln/>
        </p:spPr>
        <p:txBody>
          <a:bodyPr wrap="square" lIns="0" tIns="0" rIns="0" bIns="0" rtlCol="0" anchor="t"/>
          <a:lstStyle/>
          <a:p>
            <a:pPr>
              <a:lnSpc>
                <a:spcPct val="110000"/>
              </a:lnSpc>
            </a:pPr>
            <a:r>
              <a:rPr lang="en-US" sz="1200" kern="0" spc="10" dirty="0">
                <a:solidFill>
                  <a:srgbClr val="000000"/>
                </a:solidFill>
                <a:latin typeface="Open Sans" pitchFamily="34" charset="0"/>
                <a:ea typeface="Open Sans" pitchFamily="34" charset="-122"/>
                <a:cs typeface="Open Sans" pitchFamily="34" charset="-120"/>
              </a:rPr>
              <a:t>Svarsinsamlingen genomfördes 7-27  oktober 2024. Länkar till en webbenkät skickades ut via e-post. </a:t>
            </a:r>
            <a:endParaRPr lang="en-US" sz="1200" dirty="0"/>
          </a:p>
        </p:txBody>
      </p:sp>
      <p:sp>
        <p:nvSpPr>
          <p:cNvPr id="9" name="Object8"/>
          <p:cNvSpPr/>
          <p:nvPr/>
        </p:nvSpPr>
        <p:spPr>
          <a:xfrm>
            <a:off x="395976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Insamlingsperiod</a:t>
            </a:r>
            <a:endParaRPr lang="en-US" sz="1200" dirty="0"/>
          </a:p>
        </p:txBody>
      </p:sp>
      <p:sp>
        <p:nvSpPr>
          <p:cNvPr id="10" name="Object9"/>
          <p:cNvSpPr/>
          <p:nvPr/>
        </p:nvSpPr>
        <p:spPr>
          <a:xfrm>
            <a:off x="3718560" y="4054450"/>
            <a:ext cx="3261360" cy="0"/>
          </a:xfrm>
          <a:prstGeom prst="line">
            <a:avLst/>
          </a:prstGeom>
          <a:noFill/>
          <a:ln w="12700">
            <a:solidFill>
              <a:srgbClr val="CCCCCC"/>
            </a:solidFill>
            <a:prstDash val="solid"/>
          </a:ln>
        </p:spPr>
      </p:sp>
      <p:sp>
        <p:nvSpPr>
          <p:cNvPr id="11" name="Object10"/>
          <p:cNvSpPr/>
          <p:nvPr/>
        </p:nvSpPr>
        <p:spPr>
          <a:xfrm>
            <a:off x="6979920" y="4054450"/>
            <a:ext cx="3261360" cy="0"/>
          </a:xfrm>
          <a:prstGeom prst="line">
            <a:avLst/>
          </a:prstGeom>
          <a:noFill/>
          <a:ln w="12700">
            <a:solidFill>
              <a:srgbClr val="CCCCCC"/>
            </a:solidFill>
            <a:prstDash val="solid"/>
          </a:ln>
        </p:spPr>
      </p:sp>
      <p:sp>
        <p:nvSpPr>
          <p:cNvPr id="12" name="Object11"/>
          <p:cNvSpPr/>
          <p:nvPr/>
        </p:nvSpPr>
        <p:spPr>
          <a:xfrm>
            <a:off x="3718560" y="1038118"/>
            <a:ext cx="0" cy="6032663"/>
          </a:xfrm>
          <a:prstGeom prst="line">
            <a:avLst/>
          </a:prstGeom>
          <a:noFill/>
          <a:ln w="12700">
            <a:solidFill>
              <a:srgbClr val="CCCCCC"/>
            </a:solidFill>
            <a:prstDash val="solid"/>
          </a:ln>
        </p:spPr>
      </p:sp>
      <p:sp>
        <p:nvSpPr>
          <p:cNvPr id="13" name="Object12"/>
          <p:cNvSpPr/>
          <p:nvPr/>
        </p:nvSpPr>
        <p:spPr>
          <a:xfrm>
            <a:off x="6979920" y="1038118"/>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Object 1" descr="https://static.greatrate.se/assets/05cc9fda-b7fb-48b3-9c38-c5f94e514f6b.jpg"/>
          <p:cNvPicPr>
            <a:picLocks noChangeAspect="1"/>
          </p:cNvPicPr>
          <p:nvPr/>
        </p:nvPicPr>
        <p:blipFill>
          <a:blip r:embed="rId3"/>
          <a:srcRect t="-21" b="-21"/>
          <a:stretch/>
        </p:blipFill>
        <p:spPr>
          <a:xfrm>
            <a:off x="457200" y="1044318"/>
            <a:ext cx="9784080" cy="3004444"/>
          </a:xfrm>
          <a:prstGeom prst="rect">
            <a:avLst/>
          </a:prstGeom>
        </p:spPr>
      </p:pic>
      <p:sp>
        <p:nvSpPr>
          <p:cNvPr id="3" name="Object2"/>
          <p:cNvSpPr/>
          <p:nvPr/>
        </p:nvSpPr>
        <p:spPr>
          <a:xfrm>
            <a:off x="698400" y="4610643"/>
            <a:ext cx="440963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Undersökningen är genomförd av Origo Group. 
Om ni har frågor av teknisk karaktär kan ni kontakta:
greatrate@origogroup.com 
För övriga frågor kontakta HR i din organisation.
Vi önskar er lycka till med ert fortsatta arbete!
</a:t>
            </a:r>
            <a:endParaRPr lang="en-US" sz="1100" dirty="0"/>
          </a:p>
        </p:txBody>
      </p:sp>
      <p:sp>
        <p:nvSpPr>
          <p:cNvPr id="4" name="Object3"/>
          <p:cNvSpPr/>
          <p:nvPr/>
        </p:nvSpPr>
        <p:spPr>
          <a:xfrm>
            <a:off x="69840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Teknisk support</a:t>
            </a:r>
            <a:endParaRPr lang="en-US" sz="1200" dirty="0"/>
          </a:p>
        </p:txBody>
      </p:sp>
      <p:sp>
        <p:nvSpPr>
          <p:cNvPr id="5" name="Object4"/>
          <p:cNvSpPr/>
          <p:nvPr/>
        </p:nvSpPr>
        <p:spPr>
          <a:xfrm>
            <a:off x="5590440" y="4610643"/>
            <a:ext cx="440963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Ulrika Melander</a:t>
            </a:r>
            <a:endParaRPr lang="en-US" sz="1100" dirty="0"/>
          </a:p>
          <a:p>
            <a:pPr>
              <a:lnSpc>
                <a:spcPct val="110000"/>
              </a:lnSpc>
            </a:pPr>
            <a:r>
              <a:rPr lang="en-US" sz="1100" kern="0" spc="10" dirty="0">
                <a:solidFill>
                  <a:srgbClr val="000000"/>
                </a:solidFill>
                <a:latin typeface="Open Sans" pitchFamily="34" charset="0"/>
                <a:ea typeface="Open Sans" pitchFamily="34" charset="-122"/>
                <a:cs typeface="Open Sans" pitchFamily="34" charset="-120"/>
              </a:rPr>
              <a:t>ulrika.melander@origogroup.com</a:t>
            </a:r>
            <a:endParaRPr lang="en-US" sz="1100" dirty="0"/>
          </a:p>
          <a:p>
            <a:pPr>
              <a:lnSpc>
                <a:spcPct val="110000"/>
              </a:lnSpc>
            </a:pPr>
            <a:endParaRPr lang="en-US" sz="1100" dirty="0"/>
          </a:p>
          <a:p>
            <a:pPr>
              <a:lnSpc>
                <a:spcPct val="110000"/>
              </a:lnSpc>
            </a:pPr>
            <a:r>
              <a:rPr lang="en-US" sz="1100" kern="0" spc="10" dirty="0">
                <a:solidFill>
                  <a:srgbClr val="000000"/>
                </a:solidFill>
                <a:latin typeface="Open Sans" pitchFamily="34" charset="0"/>
                <a:ea typeface="Open Sans" pitchFamily="34" charset="-122"/>
                <a:cs typeface="Open Sans" pitchFamily="34" charset="-120"/>
              </a:rPr>
              <a:t>Sofia Boborg</a:t>
            </a:r>
            <a:endParaRPr lang="en-US" sz="1100" dirty="0"/>
          </a:p>
          <a:p>
            <a:pPr>
              <a:lnSpc>
                <a:spcPct val="110000"/>
              </a:lnSpc>
            </a:pPr>
            <a:r>
              <a:rPr lang="en-US" sz="1100" kern="0" spc="10" dirty="0">
                <a:solidFill>
                  <a:srgbClr val="000000"/>
                </a:solidFill>
                <a:latin typeface="Open Sans" pitchFamily="34" charset="0"/>
                <a:ea typeface="Open Sans" pitchFamily="34" charset="-122"/>
                <a:cs typeface="Open Sans" pitchFamily="34" charset="-120"/>
              </a:rPr>
              <a:t>sofia.boborg@origogroup.com</a:t>
            </a:r>
            <a:endParaRPr lang="en-US" sz="1100" dirty="0"/>
          </a:p>
          <a:p>
            <a:pPr>
              <a:lnSpc>
                <a:spcPct val="110000"/>
              </a:lnSpc>
            </a:pPr>
            <a:endParaRPr lang="en-US" sz="1100" dirty="0"/>
          </a:p>
          <a:p>
            <a:pPr>
              <a:lnSpc>
                <a:spcPct val="110000"/>
              </a:lnSpc>
            </a:pPr>
            <a:r>
              <a:rPr lang="en-US" sz="1100" kern="0" spc="10" dirty="0">
                <a:solidFill>
                  <a:srgbClr val="000000"/>
                </a:solidFill>
                <a:latin typeface="Open Sans" pitchFamily="34" charset="0"/>
                <a:ea typeface="Open Sans" pitchFamily="34" charset="-122"/>
                <a:cs typeface="Open Sans" pitchFamily="34" charset="-120"/>
              </a:rPr>
              <a:t>Leif Ramstedt</a:t>
            </a:r>
            <a:endParaRPr lang="en-US" sz="1100" dirty="0"/>
          </a:p>
          <a:p>
            <a:pPr>
              <a:lnSpc>
                <a:spcPct val="110000"/>
              </a:lnSpc>
            </a:pPr>
            <a:r>
              <a:rPr lang="en-US" sz="1100" kern="0" spc="10" dirty="0">
                <a:solidFill>
                  <a:srgbClr val="000000"/>
                </a:solidFill>
                <a:latin typeface="Open Sans" pitchFamily="34" charset="0"/>
                <a:ea typeface="Open Sans" pitchFamily="34" charset="-122"/>
                <a:cs typeface="Open Sans" pitchFamily="34" charset="-120"/>
              </a:rPr>
              <a:t>leif.ramstedt@origogroup.com</a:t>
            </a:r>
            <a:endParaRPr lang="en-US" sz="1100" dirty="0"/>
          </a:p>
        </p:txBody>
      </p:sp>
      <p:sp>
        <p:nvSpPr>
          <p:cNvPr id="6" name="Object5"/>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Projektledare</a:t>
            </a:r>
            <a:endParaRPr lang="en-US" sz="1200" dirty="0"/>
          </a:p>
        </p:txBody>
      </p:sp>
      <p:sp>
        <p:nvSpPr>
          <p:cNvPr id="7" name="Object6"/>
          <p:cNvSpPr/>
          <p:nvPr/>
        </p:nvSpPr>
        <p:spPr>
          <a:xfrm>
            <a:off x="457200" y="4054450"/>
            <a:ext cx="9784080" cy="0"/>
          </a:xfrm>
          <a:prstGeom prst="line">
            <a:avLst/>
          </a:prstGeom>
          <a:noFill/>
          <a:ln w="12700">
            <a:solidFill>
              <a:srgbClr val="CCCCCC"/>
            </a:solidFill>
            <a:prstDash val="solid"/>
          </a:ln>
        </p:spPr>
      </p:sp>
      <p:sp>
        <p:nvSpPr>
          <p:cNvPr id="8" name="Object7"/>
          <p:cNvSpPr/>
          <p:nvPr/>
        </p:nvSpPr>
        <p:spPr>
          <a:xfrm>
            <a:off x="5349240" y="4054450"/>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20</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Så här tolkar ni graferna</a:t>
            </a:r>
            <a:endParaRPr lang="en-US" sz="2000" dirty="0"/>
          </a:p>
        </p:txBody>
      </p:sp>
      <p:pic>
        <p:nvPicPr>
          <p:cNvPr id="3" name="Object 2" descr="https://static.greatrate.se/assets/f468c6a3-ebf6-4a9f-9b4e-356a0b92a6b2.jpg"/>
          <p:cNvPicPr>
            <a:picLocks noChangeAspect="1"/>
          </p:cNvPicPr>
          <p:nvPr/>
        </p:nvPicPr>
        <p:blipFill>
          <a:blip r:embed="rId3"/>
          <a:srcRect t="-21" b="-21"/>
          <a:stretch/>
        </p:blipFill>
        <p:spPr>
          <a:xfrm>
            <a:off x="457200" y="1044318"/>
            <a:ext cx="9784080" cy="3004444"/>
          </a:xfrm>
          <a:prstGeom prst="rect">
            <a:avLst/>
          </a:prstGeom>
        </p:spPr>
      </p:pic>
      <p:pic>
        <p:nvPicPr>
          <p:cNvPr id="4" name="Object 3" descr="https://static.greatrate.se/assets/c5083c04-ff2c-4ff8-89b7-0b20e8f9126e.png"/>
          <p:cNvPicPr>
            <a:picLocks noChangeAspect="1"/>
          </p:cNvPicPr>
          <p:nvPr/>
        </p:nvPicPr>
        <p:blipFill>
          <a:blip r:embed="rId4"/>
          <a:srcRect t="-1674" b="-1674"/>
          <a:stretch/>
        </p:blipFill>
        <p:spPr>
          <a:xfrm>
            <a:off x="698400" y="4610643"/>
            <a:ext cx="4409639" cy="2173218"/>
          </a:xfrm>
          <a:prstGeom prst="rect">
            <a:avLst/>
          </a:prstGeom>
        </p:spPr>
      </p:pic>
      <p:sp>
        <p:nvSpPr>
          <p:cNvPr id="5" name="Object4"/>
          <p:cNvSpPr/>
          <p:nvPr/>
        </p:nvSpPr>
        <p:spPr>
          <a:xfrm>
            <a:off x="69840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Enskilda frågor: redovisas som medelvärde på skala 1-5</a:t>
            </a:r>
            <a:endParaRPr lang="en-US" sz="1200" dirty="0"/>
          </a:p>
        </p:txBody>
      </p:sp>
      <p:pic>
        <p:nvPicPr>
          <p:cNvPr id="6" name="Object 5" descr="https://static.greatrate.se/assets/2d6193d0-ddf7-40ea-92ef-aba57ceeae01.png"/>
          <p:cNvPicPr>
            <a:picLocks noChangeAspect="1"/>
          </p:cNvPicPr>
          <p:nvPr/>
        </p:nvPicPr>
        <p:blipFill>
          <a:blip r:embed="rId5"/>
          <a:srcRect l="-6734" r="-6734"/>
          <a:stretch/>
        </p:blipFill>
        <p:spPr>
          <a:xfrm>
            <a:off x="5590440" y="4610643"/>
            <a:ext cx="4409639" cy="2173218"/>
          </a:xfrm>
          <a:prstGeom prst="rect">
            <a:avLst/>
          </a:prstGeom>
        </p:spPr>
      </p:pic>
      <p:sp>
        <p:nvSpPr>
          <p:cNvPr id="7" name="Object6"/>
          <p:cNvSpPr/>
          <p:nvPr/>
        </p:nvSpPr>
        <p:spPr>
          <a:xfrm>
            <a:off x="5590440" y="4249930"/>
            <a:ext cx="440963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Indexerade frågor: redovisas som index på skala 0-100</a:t>
            </a:r>
            <a:endParaRPr lang="en-US" sz="1200" dirty="0"/>
          </a:p>
        </p:txBody>
      </p:sp>
      <p:sp>
        <p:nvSpPr>
          <p:cNvPr id="8" name="Object7"/>
          <p:cNvSpPr/>
          <p:nvPr/>
        </p:nvSpPr>
        <p:spPr>
          <a:xfrm>
            <a:off x="457200" y="4054450"/>
            <a:ext cx="9784080" cy="0"/>
          </a:xfrm>
          <a:prstGeom prst="line">
            <a:avLst/>
          </a:prstGeom>
          <a:noFill/>
          <a:ln w="12700">
            <a:solidFill>
              <a:srgbClr val="CCCCCC"/>
            </a:solidFill>
            <a:prstDash val="solid"/>
          </a:ln>
        </p:spPr>
      </p:sp>
      <p:sp>
        <p:nvSpPr>
          <p:cNvPr id="9" name="Object8"/>
          <p:cNvSpPr/>
          <p:nvPr/>
        </p:nvSpPr>
        <p:spPr>
          <a:xfrm>
            <a:off x="5349240" y="4054450"/>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Rapportens upplägg</a:t>
            </a:r>
            <a:endParaRPr lang="en-US" sz="2000" dirty="0"/>
          </a:p>
        </p:txBody>
      </p:sp>
      <p:sp>
        <p:nvSpPr>
          <p:cNvPr id="3" name="Object2"/>
          <p:cNvSpPr/>
          <p:nvPr/>
        </p:nvSpPr>
        <p:spPr>
          <a:xfrm>
            <a:off x="698400" y="1594311"/>
            <a:ext cx="2778959" cy="5189549"/>
          </a:xfrm>
          <a:prstGeom prst="rect">
            <a:avLst/>
          </a:prstGeom>
          <a:noFill/>
          <a:ln/>
        </p:spPr>
        <p:txBody>
          <a:bodyPr wrap="square" lIns="0" tIns="0" rIns="0" bIns="0" rtlCol="0" anchor="t"/>
          <a:lstStyle/>
          <a:p>
            <a:pPr>
              <a:lnSpc>
                <a:spcPct val="110000"/>
              </a:lnSpc>
            </a:pPr>
            <a:r>
              <a:rPr lang="en-US" sz="1200" kern="0" spc="10" dirty="0">
                <a:solidFill>
                  <a:srgbClr val="000000"/>
                </a:solidFill>
                <a:latin typeface="Open Sans" pitchFamily="34" charset="0"/>
                <a:ea typeface="Open Sans" pitchFamily="34" charset="-122"/>
                <a:cs typeface="Open Sans" pitchFamily="34" charset="-120"/>
              </a:rPr>
              <a:t>Rapporten är indelad i olika block, där basfrågorna i huvudsak ingår krav- och resursmodellen. </a:t>
            </a:r>
            <a:endParaRPr lang="en-US" sz="1200" dirty="0"/>
          </a:p>
          <a:p>
            <a:pPr>
              <a:lnSpc>
                <a:spcPct val="110000"/>
              </a:lnSpc>
            </a:pPr>
            <a:endParaRPr lang="en-US" sz="1200" dirty="0"/>
          </a:p>
          <a:p>
            <a:pPr>
              <a:lnSpc>
                <a:spcPct val="110000"/>
              </a:lnSpc>
            </a:pPr>
            <a:r>
              <a:rPr lang="en-US" sz="1200" kern="0" spc="10" dirty="0">
                <a:solidFill>
                  <a:srgbClr val="000000"/>
                </a:solidFill>
                <a:latin typeface="Open Sans" pitchFamily="34" charset="0"/>
                <a:ea typeface="Open Sans" pitchFamily="34" charset="-122"/>
                <a:cs typeface="Open Sans" pitchFamily="34" charset="-120"/>
              </a:rPr>
              <a:t>Vissa basfrågor återkommer även under blocket HME och psykologisk trygghet.</a:t>
            </a:r>
            <a:endParaRPr lang="en-US" sz="1200" dirty="0"/>
          </a:p>
          <a:p>
            <a:pPr>
              <a:lnSpc>
                <a:spcPct val="110000"/>
              </a:lnSpc>
            </a:pPr>
            <a:endParaRPr lang="en-US" sz="1200" dirty="0"/>
          </a:p>
          <a:p>
            <a:pPr>
              <a:lnSpc>
                <a:spcPct val="110000"/>
              </a:lnSpc>
            </a:pPr>
            <a:r>
              <a:rPr lang="en-US" sz="1200" kern="0" spc="10" dirty="0">
                <a:solidFill>
                  <a:srgbClr val="000000"/>
                </a:solidFill>
                <a:latin typeface="Open Sans" pitchFamily="34" charset="0"/>
                <a:ea typeface="Open Sans" pitchFamily="34" charset="-122"/>
                <a:cs typeface="Open Sans" pitchFamily="34" charset="-120"/>
              </a:rPr>
              <a:t>Resultatet av utsatthetsfrågorna redovisas i en separat rapport.</a:t>
            </a:r>
            <a:endParaRPr lang="en-US" sz="1200" dirty="0"/>
          </a:p>
        </p:txBody>
      </p:sp>
      <p:sp>
        <p:nvSpPr>
          <p:cNvPr id="4" name="Object3"/>
          <p:cNvSpPr/>
          <p:nvPr/>
        </p:nvSpPr>
        <p:spPr>
          <a:xfrm>
            <a:off x="69840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Uppdelad i block</a:t>
            </a:r>
            <a:endParaRPr lang="en-US" sz="1200" dirty="0"/>
          </a:p>
        </p:txBody>
      </p:sp>
      <p:pic>
        <p:nvPicPr>
          <p:cNvPr id="5" name="Object 4" descr="https://static.greatrate.se/assets/6ca9dcd4-6b56-4b51-bb50-266cc9579449.jpg"/>
          <p:cNvPicPr>
            <a:picLocks noChangeAspect="1"/>
          </p:cNvPicPr>
          <p:nvPr/>
        </p:nvPicPr>
        <p:blipFill>
          <a:blip r:embed="rId3"/>
          <a:srcRect t="-58" b="-58"/>
          <a:stretch/>
        </p:blipFill>
        <p:spPr>
          <a:xfrm>
            <a:off x="3723132" y="1044318"/>
            <a:ext cx="6518148" cy="6020775"/>
          </a:xfrm>
          <a:prstGeom prst="rect">
            <a:avLst/>
          </a:prstGeom>
        </p:spPr>
      </p:pic>
      <p:sp>
        <p:nvSpPr>
          <p:cNvPr id="6" name="Object5"/>
          <p:cNvSpPr/>
          <p:nvPr/>
        </p:nvSpPr>
        <p:spPr>
          <a:xfrm>
            <a:off x="3718560" y="1038118"/>
            <a:ext cx="0" cy="6032663"/>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Krav- och resursmodellen</a:t>
            </a:r>
            <a:endParaRPr lang="en-US" sz="2000" dirty="0"/>
          </a:p>
        </p:txBody>
      </p:sp>
      <p:sp>
        <p:nvSpPr>
          <p:cNvPr id="3" name="Object2"/>
          <p:cNvSpPr/>
          <p:nvPr/>
        </p:nvSpPr>
        <p:spPr>
          <a:xfrm>
            <a:off x="698400" y="1594311"/>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Frågorna om resurser, krav, gruppresurser, organisationsresurser och ledarskap utgör basen för Krav- och resursmodellen. </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De fångar hur väl arbetsmiljön stöder medarbetares engagemang och hantering av krav. Genom dessa frågor kan vi snabbt se var balans eller obalans råder, vilket direkt påverkar prestation, välmående och resultat för hela organisationen.</a:t>
            </a:r>
            <a:endParaRPr lang="en-US" sz="1000" dirty="0"/>
          </a:p>
        </p:txBody>
      </p:sp>
      <p:sp>
        <p:nvSpPr>
          <p:cNvPr id="4" name="Object3"/>
          <p:cNvSpPr/>
          <p:nvPr/>
        </p:nvSpPr>
        <p:spPr>
          <a:xfrm>
            <a:off x="69840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Koppling till frågor</a:t>
            </a:r>
            <a:endParaRPr lang="en-US" sz="1200" dirty="0"/>
          </a:p>
        </p:txBody>
      </p:sp>
      <p:sp>
        <p:nvSpPr>
          <p:cNvPr id="5" name="Object4"/>
          <p:cNvSpPr/>
          <p:nvPr/>
        </p:nvSpPr>
        <p:spPr>
          <a:xfrm>
            <a:off x="3959760" y="1594311"/>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Resurser i arbetet kan vara fysiska, psykosociala eller organisatoriska och erbjuder stöd till medarbetarna. Exempel på resurser kan vara tydliga roller, stöd från kollegor och ledare och tillgång till kompetensutveckling. </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Dessa resurser ökar engagemang och motivation, samtidigt som de minskar de negativa effekterna av kraven i arbetet. I undersökningen mäts detta genom frågor som täcker grupp- och organisationsresurser samt ledarskap.</a:t>
            </a:r>
            <a:endParaRPr lang="en-US" sz="1000" dirty="0"/>
          </a:p>
        </p:txBody>
      </p:sp>
      <p:sp>
        <p:nvSpPr>
          <p:cNvPr id="6" name="Object5"/>
          <p:cNvSpPr/>
          <p:nvPr/>
        </p:nvSpPr>
        <p:spPr>
          <a:xfrm>
            <a:off x="395976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Resurser</a:t>
            </a:r>
            <a:endParaRPr lang="en-US" sz="1200" dirty="0"/>
          </a:p>
        </p:txBody>
      </p:sp>
      <p:sp>
        <p:nvSpPr>
          <p:cNvPr id="7" name="Object6"/>
          <p:cNvSpPr/>
          <p:nvPr/>
        </p:nvSpPr>
        <p:spPr>
          <a:xfrm>
            <a:off x="7221120" y="1594311"/>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Krav i arbetet är de utmaningar som medarbetarna ställs inför, såsom arbetsmängd, tidspress och emotionella påfrestningar. Dessa krav kan leda till stress och utmattning om de inte balanseras med tillräckliga resurser. </a:t>
            </a:r>
            <a:endParaRPr lang="en-US" sz="1000" dirty="0"/>
          </a:p>
          <a:p>
            <a:pPr>
              <a:lnSpc>
                <a:spcPct val="110000"/>
              </a:lnSpc>
            </a:pPr>
            <a:endParaRPr lang="en-US" sz="1000" dirty="0"/>
          </a:p>
          <a:p>
            <a:pPr>
              <a:lnSpc>
                <a:spcPct val="110000"/>
              </a:lnSpc>
            </a:pPr>
            <a:r>
              <a:rPr lang="en-US" sz="1000" kern="0" spc="10" dirty="0">
                <a:solidFill>
                  <a:srgbClr val="000000"/>
                </a:solidFill>
                <a:latin typeface="Open Sans" pitchFamily="34" charset="0"/>
                <a:ea typeface="Open Sans" pitchFamily="34" charset="-122"/>
                <a:cs typeface="Open Sans" pitchFamily="34" charset="-120"/>
              </a:rPr>
              <a:t>Samtidigt kan vissa krav också öka engagemanget när de upplevs som hanterbara. Frågorna i undersökningen fokuserar på både arbetsrelaterade och mellanmänskliga krav för att ge en helhetsbild av arbetsbelastningen.</a:t>
            </a:r>
            <a:endParaRPr lang="en-US" sz="1000" dirty="0"/>
          </a:p>
        </p:txBody>
      </p:sp>
      <p:sp>
        <p:nvSpPr>
          <p:cNvPr id="8" name="Object7"/>
          <p:cNvSpPr/>
          <p:nvPr/>
        </p:nvSpPr>
        <p:spPr>
          <a:xfrm>
            <a:off x="7221120" y="1233599"/>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Krav</a:t>
            </a:r>
            <a:endParaRPr lang="en-US" sz="1200" dirty="0"/>
          </a:p>
        </p:txBody>
      </p:sp>
      <p:pic>
        <p:nvPicPr>
          <p:cNvPr id="9" name="Object 8" descr="https://static.greatrate.se/assets/f105d091-a8b6-490f-9035-c073da06917e.png"/>
          <p:cNvPicPr>
            <a:picLocks noChangeAspect="1"/>
          </p:cNvPicPr>
          <p:nvPr/>
        </p:nvPicPr>
        <p:blipFill>
          <a:blip r:embed="rId3"/>
          <a:srcRect l="-12331" r="-12331"/>
          <a:stretch/>
        </p:blipFill>
        <p:spPr>
          <a:xfrm>
            <a:off x="698400" y="4249930"/>
            <a:ext cx="9301679" cy="2533930"/>
          </a:xfrm>
          <a:prstGeom prst="rect">
            <a:avLst/>
          </a:prstGeom>
        </p:spPr>
      </p:pic>
      <p:sp>
        <p:nvSpPr>
          <p:cNvPr id="10" name="Object9"/>
          <p:cNvSpPr/>
          <p:nvPr/>
        </p:nvSpPr>
        <p:spPr>
          <a:xfrm>
            <a:off x="457200" y="4054450"/>
            <a:ext cx="3261360" cy="0"/>
          </a:xfrm>
          <a:prstGeom prst="line">
            <a:avLst/>
          </a:prstGeom>
          <a:noFill/>
          <a:ln w="12700">
            <a:solidFill>
              <a:srgbClr val="CCCCCC"/>
            </a:solidFill>
            <a:prstDash val="solid"/>
          </a:ln>
        </p:spPr>
      </p:sp>
      <p:sp>
        <p:nvSpPr>
          <p:cNvPr id="11" name="Object10"/>
          <p:cNvSpPr/>
          <p:nvPr/>
        </p:nvSpPr>
        <p:spPr>
          <a:xfrm>
            <a:off x="3718560" y="4054450"/>
            <a:ext cx="3261360" cy="0"/>
          </a:xfrm>
          <a:prstGeom prst="line">
            <a:avLst/>
          </a:prstGeom>
          <a:noFill/>
          <a:ln w="12700">
            <a:solidFill>
              <a:srgbClr val="CCCCCC"/>
            </a:solidFill>
            <a:prstDash val="solid"/>
          </a:ln>
        </p:spPr>
      </p:sp>
      <p:sp>
        <p:nvSpPr>
          <p:cNvPr id="12" name="Object11"/>
          <p:cNvSpPr/>
          <p:nvPr/>
        </p:nvSpPr>
        <p:spPr>
          <a:xfrm>
            <a:off x="6979920" y="4054450"/>
            <a:ext cx="3261360" cy="0"/>
          </a:xfrm>
          <a:prstGeom prst="line">
            <a:avLst/>
          </a:prstGeom>
          <a:noFill/>
          <a:ln w="12700">
            <a:solidFill>
              <a:srgbClr val="CCCCCC"/>
            </a:solidFill>
            <a:prstDash val="solid"/>
          </a:ln>
        </p:spPr>
      </p:sp>
      <p:sp>
        <p:nvSpPr>
          <p:cNvPr id="13" name="Object12"/>
          <p:cNvSpPr/>
          <p:nvPr/>
        </p:nvSpPr>
        <p:spPr>
          <a:xfrm>
            <a:off x="3718560" y="1038118"/>
            <a:ext cx="0" cy="3016331"/>
          </a:xfrm>
          <a:prstGeom prst="line">
            <a:avLst/>
          </a:prstGeom>
          <a:noFill/>
          <a:ln w="12700">
            <a:solidFill>
              <a:srgbClr val="CCCCCC"/>
            </a:solidFill>
            <a:prstDash val="solid"/>
          </a:ln>
        </p:spPr>
      </p:sp>
      <p:sp>
        <p:nvSpPr>
          <p:cNvPr id="14" name="Object13"/>
          <p:cNvSpPr/>
          <p:nvPr/>
        </p:nvSpPr>
        <p:spPr>
          <a:xfrm>
            <a:off x="6979920" y="1038118"/>
            <a:ext cx="0" cy="3016331"/>
          </a:xfrm>
          <a:prstGeom prst="line">
            <a:avLst/>
          </a:prstGeom>
          <a:noFill/>
          <a:ln w="12700">
            <a:solidFill>
              <a:srgbClr val="CCCCCC"/>
            </a:solidFill>
            <a:prstDash val="solid"/>
          </a:ln>
        </p:spPr>
      </p:sp>
      <p:sp>
        <p:nvSpPr>
          <p:cNvPr id="2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Resurser i arbetet</a:t>
            </a:r>
            <a:endParaRPr lang="en-US" sz="2000" dirty="0"/>
          </a:p>
        </p:txBody>
      </p:sp>
      <p:sp>
        <p:nvSpPr>
          <p:cNvPr id="3" name="Object2"/>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 name="Object3"/>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5" name="Object4"/>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6" name="Object5"/>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7" name="Object6"/>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att vara delaktig i beslut som rör mitt arbete</a:t>
            </a:r>
            <a:endParaRPr lang="en-US" sz="850" dirty="0"/>
          </a:p>
        </p:txBody>
      </p:sp>
      <p:sp>
        <p:nvSpPr>
          <p:cNvPr id="8" name="Object7"/>
          <p:cNvSpPr/>
          <p:nvPr/>
        </p:nvSpPr>
        <p:spPr>
          <a:xfrm>
            <a:off x="3959760" y="1865888"/>
            <a:ext cx="34929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9" name="Object8"/>
          <p:cNvSpPr/>
          <p:nvPr/>
        </p:nvSpPr>
        <p:spPr>
          <a:xfrm>
            <a:off x="4309058" y="1865888"/>
            <a:ext cx="58216"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10" name="Object9"/>
          <p:cNvSpPr/>
          <p:nvPr/>
        </p:nvSpPr>
        <p:spPr>
          <a:xfrm>
            <a:off x="4367274" y="1865888"/>
            <a:ext cx="1106109"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24</a:t>
            </a:r>
            <a:endParaRPr lang="en-US" sz="850" dirty="0"/>
          </a:p>
        </p:txBody>
      </p:sp>
      <p:sp>
        <p:nvSpPr>
          <p:cNvPr id="11" name="Object10"/>
          <p:cNvSpPr/>
          <p:nvPr/>
        </p:nvSpPr>
        <p:spPr>
          <a:xfrm>
            <a:off x="5473383" y="1865888"/>
            <a:ext cx="180470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2" name="Object11"/>
          <p:cNvSpPr/>
          <p:nvPr/>
        </p:nvSpPr>
        <p:spPr>
          <a:xfrm>
            <a:off x="7278087" y="1865888"/>
            <a:ext cx="122254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13" name="Object12"/>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14" name="Object13"/>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5" name="Object14"/>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16" name="Object15"/>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7" name="Object16"/>
          <p:cNvSpPr/>
          <p:nvPr/>
        </p:nvSpPr>
        <p:spPr>
          <a:xfrm>
            <a:off x="4309058"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18" name="Object17"/>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att påverka hur mitt arbete genomförs</a:t>
            </a:r>
            <a:endParaRPr lang="en-US" sz="850" dirty="0"/>
          </a:p>
        </p:txBody>
      </p:sp>
      <p:sp>
        <p:nvSpPr>
          <p:cNvPr id="19" name="Object18"/>
          <p:cNvSpPr/>
          <p:nvPr/>
        </p:nvSpPr>
        <p:spPr>
          <a:xfrm>
            <a:off x="3959760" y="2302057"/>
            <a:ext cx="116433"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20" name="Object19"/>
          <p:cNvSpPr/>
          <p:nvPr/>
        </p:nvSpPr>
        <p:spPr>
          <a:xfrm>
            <a:off x="4076193" y="2302057"/>
            <a:ext cx="29108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21" name="Object20"/>
          <p:cNvSpPr/>
          <p:nvPr/>
        </p:nvSpPr>
        <p:spPr>
          <a:xfrm>
            <a:off x="4367274" y="2302057"/>
            <a:ext cx="87324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19</a:t>
            </a:r>
            <a:endParaRPr lang="en-US" sz="850" dirty="0"/>
          </a:p>
        </p:txBody>
      </p:sp>
      <p:sp>
        <p:nvSpPr>
          <p:cNvPr id="22" name="Object21"/>
          <p:cNvSpPr/>
          <p:nvPr/>
        </p:nvSpPr>
        <p:spPr>
          <a:xfrm>
            <a:off x="5240518" y="2302057"/>
            <a:ext cx="168827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23" name="Object22"/>
          <p:cNvSpPr/>
          <p:nvPr/>
        </p:nvSpPr>
        <p:spPr>
          <a:xfrm>
            <a:off x="6928789" y="2302057"/>
            <a:ext cx="1571839"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24" name="Object23"/>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25" name="Object24"/>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6" name="Object25"/>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7" name="Object26"/>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28" name="Object27"/>
          <p:cNvSpPr/>
          <p:nvPr/>
        </p:nvSpPr>
        <p:spPr>
          <a:xfrm>
            <a:off x="395976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29" name="Object28"/>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tillgång till den information jag behöver för att utföra mitt arbete på ett bra sätt</a:t>
            </a:r>
            <a:endParaRPr lang="en-US" sz="850" dirty="0"/>
          </a:p>
        </p:txBody>
      </p:sp>
      <p:sp>
        <p:nvSpPr>
          <p:cNvPr id="30" name="Object29"/>
          <p:cNvSpPr/>
          <p:nvPr/>
        </p:nvSpPr>
        <p:spPr>
          <a:xfrm>
            <a:off x="3959760" y="2738226"/>
            <a:ext cx="29108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31" name="Object30"/>
          <p:cNvSpPr/>
          <p:nvPr/>
        </p:nvSpPr>
        <p:spPr>
          <a:xfrm>
            <a:off x="4250842" y="2738226"/>
            <a:ext cx="46573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32" name="Object31"/>
          <p:cNvSpPr/>
          <p:nvPr/>
        </p:nvSpPr>
        <p:spPr>
          <a:xfrm>
            <a:off x="4716572" y="2738226"/>
            <a:ext cx="227043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50</a:t>
            </a:r>
            <a:endParaRPr lang="en-US" sz="850" dirty="0"/>
          </a:p>
        </p:txBody>
      </p:sp>
      <p:sp>
        <p:nvSpPr>
          <p:cNvPr id="33" name="Object32"/>
          <p:cNvSpPr/>
          <p:nvPr/>
        </p:nvSpPr>
        <p:spPr>
          <a:xfrm>
            <a:off x="6987006" y="2738226"/>
            <a:ext cx="151362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34" name="Object33"/>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5" name="Object34"/>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6" name="Object35"/>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7" name="Object36"/>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38" name="Object37"/>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Mitt arbete är varierat</a:t>
            </a:r>
            <a:endParaRPr lang="en-US" sz="850" dirty="0"/>
          </a:p>
        </p:txBody>
      </p:sp>
      <p:sp>
        <p:nvSpPr>
          <p:cNvPr id="39" name="Object38"/>
          <p:cNvSpPr/>
          <p:nvPr/>
        </p:nvSpPr>
        <p:spPr>
          <a:xfrm>
            <a:off x="3959760" y="3174394"/>
            <a:ext cx="116433"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40" name="Object39"/>
          <p:cNvSpPr/>
          <p:nvPr/>
        </p:nvSpPr>
        <p:spPr>
          <a:xfrm>
            <a:off x="4076193" y="3174394"/>
            <a:ext cx="58216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41" name="Object40"/>
          <p:cNvSpPr/>
          <p:nvPr/>
        </p:nvSpPr>
        <p:spPr>
          <a:xfrm>
            <a:off x="4658355" y="3174394"/>
            <a:ext cx="1280758"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28</a:t>
            </a:r>
            <a:endParaRPr lang="en-US" sz="850" dirty="0"/>
          </a:p>
        </p:txBody>
      </p:sp>
      <p:sp>
        <p:nvSpPr>
          <p:cNvPr id="42" name="Object41"/>
          <p:cNvSpPr/>
          <p:nvPr/>
        </p:nvSpPr>
        <p:spPr>
          <a:xfrm>
            <a:off x="5939113" y="3174394"/>
            <a:ext cx="256151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56</a:t>
            </a:r>
            <a:endParaRPr lang="en-US" sz="850" dirty="0"/>
          </a:p>
        </p:txBody>
      </p:sp>
      <p:sp>
        <p:nvSpPr>
          <p:cNvPr id="43" name="Object42"/>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44" name="Object43"/>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45" name="Object44"/>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46" name="Object45"/>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47" name="Object46"/>
          <p:cNvSpPr/>
          <p:nvPr/>
        </p:nvSpPr>
        <p:spPr>
          <a:xfrm>
            <a:off x="3959760" y="3174394"/>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48" name="Object47"/>
          <p:cNvSpPr/>
          <p:nvPr/>
        </p:nvSpPr>
        <p:spPr>
          <a:xfrm>
            <a:off x="3959760" y="3338986"/>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känner till vilka arbetsuppgifter som ska prioriteras vid hög arbetsbelastning</a:t>
            </a:r>
            <a:endParaRPr lang="en-US" sz="850" dirty="0"/>
          </a:p>
        </p:txBody>
      </p:sp>
      <p:sp>
        <p:nvSpPr>
          <p:cNvPr id="49" name="Object48"/>
          <p:cNvSpPr/>
          <p:nvPr/>
        </p:nvSpPr>
        <p:spPr>
          <a:xfrm>
            <a:off x="3959760" y="3610563"/>
            <a:ext cx="58216"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50" name="Object49"/>
          <p:cNvSpPr/>
          <p:nvPr/>
        </p:nvSpPr>
        <p:spPr>
          <a:xfrm>
            <a:off x="4017977" y="3610563"/>
            <a:ext cx="23286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51" name="Object50"/>
          <p:cNvSpPr/>
          <p:nvPr/>
        </p:nvSpPr>
        <p:spPr>
          <a:xfrm>
            <a:off x="4250842" y="3610563"/>
            <a:ext cx="168827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52" name="Object51"/>
          <p:cNvSpPr/>
          <p:nvPr/>
        </p:nvSpPr>
        <p:spPr>
          <a:xfrm>
            <a:off x="5939113" y="3610563"/>
            <a:ext cx="256151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56</a:t>
            </a:r>
            <a:endParaRPr lang="en-US" sz="850" dirty="0"/>
          </a:p>
        </p:txBody>
      </p:sp>
      <p:sp>
        <p:nvSpPr>
          <p:cNvPr id="53" name="Object52"/>
          <p:cNvSpPr/>
          <p:nvPr/>
        </p:nvSpPr>
        <p:spPr>
          <a:xfrm>
            <a:off x="8500628" y="3610563"/>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54" name="Object53"/>
          <p:cNvSpPr/>
          <p:nvPr/>
        </p:nvSpPr>
        <p:spPr>
          <a:xfrm>
            <a:off x="8839871"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55" name="Object54"/>
          <p:cNvSpPr/>
          <p:nvPr/>
        </p:nvSpPr>
        <p:spPr>
          <a:xfrm>
            <a:off x="9179113"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56" name="Object55"/>
          <p:cNvSpPr/>
          <p:nvPr/>
        </p:nvSpPr>
        <p:spPr>
          <a:xfrm>
            <a:off x="9518355" y="3610563"/>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57" name="Object56"/>
          <p:cNvSpPr/>
          <p:nvPr/>
        </p:nvSpPr>
        <p:spPr>
          <a:xfrm>
            <a:off x="3959760" y="3610563"/>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1</a:t>
            </a:r>
            <a:endParaRPr lang="en-US" sz="850" dirty="0"/>
          </a:p>
        </p:txBody>
      </p:sp>
      <p:sp>
        <p:nvSpPr>
          <p:cNvPr id="58" name="Object57"/>
          <p:cNvSpPr/>
          <p:nvPr/>
        </p:nvSpPr>
        <p:spPr>
          <a:xfrm>
            <a:off x="3959760" y="3775155"/>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till återhämtning under en arbetsdag/ett arbetspass</a:t>
            </a:r>
            <a:endParaRPr lang="en-US" sz="850" dirty="0"/>
          </a:p>
        </p:txBody>
      </p:sp>
      <p:sp>
        <p:nvSpPr>
          <p:cNvPr id="59" name="Object58"/>
          <p:cNvSpPr/>
          <p:nvPr/>
        </p:nvSpPr>
        <p:spPr>
          <a:xfrm>
            <a:off x="3959760" y="4046732"/>
            <a:ext cx="23286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60" name="Object59"/>
          <p:cNvSpPr/>
          <p:nvPr/>
        </p:nvSpPr>
        <p:spPr>
          <a:xfrm>
            <a:off x="4192625" y="4046732"/>
            <a:ext cx="582163"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61" name="Object60"/>
          <p:cNvSpPr/>
          <p:nvPr/>
        </p:nvSpPr>
        <p:spPr>
          <a:xfrm>
            <a:off x="4774788" y="4046732"/>
            <a:ext cx="139719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62" name="Object61"/>
          <p:cNvSpPr/>
          <p:nvPr/>
        </p:nvSpPr>
        <p:spPr>
          <a:xfrm>
            <a:off x="6171978" y="4046732"/>
            <a:ext cx="168827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63" name="Object62"/>
          <p:cNvSpPr/>
          <p:nvPr/>
        </p:nvSpPr>
        <p:spPr>
          <a:xfrm>
            <a:off x="7860249" y="4046732"/>
            <a:ext cx="640379"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64" name="Object63"/>
          <p:cNvSpPr/>
          <p:nvPr/>
        </p:nvSpPr>
        <p:spPr>
          <a:xfrm>
            <a:off x="8500628" y="4046732"/>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65" name="Object64"/>
          <p:cNvSpPr/>
          <p:nvPr/>
        </p:nvSpPr>
        <p:spPr>
          <a:xfrm>
            <a:off x="8839871"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66" name="Object65"/>
          <p:cNvSpPr/>
          <p:nvPr/>
        </p:nvSpPr>
        <p:spPr>
          <a:xfrm>
            <a:off x="9179113"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67" name="Object66"/>
          <p:cNvSpPr/>
          <p:nvPr/>
        </p:nvSpPr>
        <p:spPr>
          <a:xfrm>
            <a:off x="9518355" y="4046732"/>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68" name="Object67"/>
          <p:cNvSpPr/>
          <p:nvPr/>
        </p:nvSpPr>
        <p:spPr>
          <a:xfrm>
            <a:off x="3959760" y="4211324"/>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till återhämtning efter perioder av hög arbetsbelastning</a:t>
            </a:r>
            <a:endParaRPr lang="en-US" sz="850" dirty="0"/>
          </a:p>
        </p:txBody>
      </p:sp>
      <p:sp>
        <p:nvSpPr>
          <p:cNvPr id="69" name="Object68"/>
          <p:cNvSpPr/>
          <p:nvPr/>
        </p:nvSpPr>
        <p:spPr>
          <a:xfrm>
            <a:off x="3959760" y="4482901"/>
            <a:ext cx="176917"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4</a:t>
            </a:r>
            <a:endParaRPr lang="en-US" sz="850" dirty="0"/>
          </a:p>
        </p:txBody>
      </p:sp>
      <p:sp>
        <p:nvSpPr>
          <p:cNvPr id="70" name="Object69"/>
          <p:cNvSpPr/>
          <p:nvPr/>
        </p:nvSpPr>
        <p:spPr>
          <a:xfrm>
            <a:off x="4136677" y="4482901"/>
            <a:ext cx="412806"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71" name="Object70"/>
          <p:cNvSpPr/>
          <p:nvPr/>
        </p:nvSpPr>
        <p:spPr>
          <a:xfrm>
            <a:off x="4549484" y="4482901"/>
            <a:ext cx="123841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72" name="Object71"/>
          <p:cNvSpPr/>
          <p:nvPr/>
        </p:nvSpPr>
        <p:spPr>
          <a:xfrm>
            <a:off x="5787902" y="4482901"/>
            <a:ext cx="188711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73" name="Object72"/>
          <p:cNvSpPr/>
          <p:nvPr/>
        </p:nvSpPr>
        <p:spPr>
          <a:xfrm>
            <a:off x="7675016" y="4482901"/>
            <a:ext cx="825612"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74" name="Object73"/>
          <p:cNvSpPr/>
          <p:nvPr/>
        </p:nvSpPr>
        <p:spPr>
          <a:xfrm>
            <a:off x="8500628" y="4482901"/>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75" name="Object74"/>
          <p:cNvSpPr/>
          <p:nvPr/>
        </p:nvSpPr>
        <p:spPr>
          <a:xfrm>
            <a:off x="8839871"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76" name="Object75"/>
          <p:cNvSpPr/>
          <p:nvPr/>
        </p:nvSpPr>
        <p:spPr>
          <a:xfrm>
            <a:off x="9179113"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77" name="Object76"/>
          <p:cNvSpPr/>
          <p:nvPr/>
        </p:nvSpPr>
        <p:spPr>
          <a:xfrm>
            <a:off x="9518355" y="4482901"/>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78" name="Object77"/>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Hur väl stämmer nedanstående påståenden in med din arbetssituation?</a:t>
            </a:r>
            <a:endParaRPr lang="en-US" sz="1200" dirty="0"/>
          </a:p>
        </p:txBody>
      </p:sp>
      <p:sp>
        <p:nvSpPr>
          <p:cNvPr id="79" name="Object78"/>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Denna del fokuserar på medarbetarnas upplevelse av tillgång till nödvändiga resurser och autonomi i sitt arbete. Den undersöker medarbetarnas delaktighet i beslutsprocesser, tillgången till relevant information, och möjligheten till återhämtning. Variationen i arbetsuppgifter och förståelsen för prioriteringar vid hög arbetsbelastning beaktas också. Insikterna hjälper organisationen att säkerställa medarbetarnas välmående och effektivitet i arbetslivet.</a:t>
            </a:r>
            <a:endParaRPr lang="en-US" sz="1100" dirty="0"/>
          </a:p>
        </p:txBody>
      </p:sp>
      <p:sp>
        <p:nvSpPr>
          <p:cNvPr id="80" name="Object79"/>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pic>
        <p:nvPicPr>
          <p:cNvPr id="81" name="Object 80" descr="https://static.greatrate.se/assets/ba709bf8-935a-48b8-90eb-14d204759942.jpg"/>
          <p:cNvPicPr>
            <a:picLocks noChangeAspect="1"/>
          </p:cNvPicPr>
          <p:nvPr/>
        </p:nvPicPr>
        <p:blipFill>
          <a:blip r:embed="rId3"/>
          <a:srcRect l="-4835" r="-4835"/>
          <a:stretch/>
        </p:blipFill>
        <p:spPr>
          <a:xfrm>
            <a:off x="698400" y="1233599"/>
            <a:ext cx="2778959" cy="2533930"/>
          </a:xfrm>
          <a:prstGeom prst="rect">
            <a:avLst/>
          </a:prstGeom>
        </p:spPr>
      </p:pic>
      <p:sp>
        <p:nvSpPr>
          <p:cNvPr id="82" name="Object81"/>
          <p:cNvSpPr/>
          <p:nvPr/>
        </p:nvSpPr>
        <p:spPr>
          <a:xfrm>
            <a:off x="457200" y="4054450"/>
            <a:ext cx="3261360" cy="0"/>
          </a:xfrm>
          <a:prstGeom prst="line">
            <a:avLst/>
          </a:prstGeom>
          <a:noFill/>
          <a:ln w="12700">
            <a:solidFill>
              <a:srgbClr val="CCCCCC"/>
            </a:solidFill>
            <a:prstDash val="solid"/>
          </a:ln>
        </p:spPr>
      </p:sp>
      <p:sp>
        <p:nvSpPr>
          <p:cNvPr id="83" name="Object82"/>
          <p:cNvSpPr/>
          <p:nvPr/>
        </p:nvSpPr>
        <p:spPr>
          <a:xfrm>
            <a:off x="3718560" y="1038118"/>
            <a:ext cx="0" cy="6032663"/>
          </a:xfrm>
          <a:prstGeom prst="line">
            <a:avLst/>
          </a:prstGeom>
          <a:noFill/>
          <a:ln w="12700">
            <a:solidFill>
              <a:srgbClr val="CCCCCC"/>
            </a:solidFill>
            <a:prstDash val="solid"/>
          </a:ln>
        </p:spPr>
      </p:sp>
      <p:sp>
        <p:nvSpPr>
          <p:cNvPr id="84"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Krav i arbetet</a:t>
            </a:r>
            <a:endParaRPr lang="en-US" sz="2000" dirty="0"/>
          </a:p>
        </p:txBody>
      </p:sp>
      <p:pic>
        <p:nvPicPr>
          <p:cNvPr id="3" name="Object 2" descr="https://static.greatrate.se/assets/5052a1cd-b2d8-410e-b5a0-469b7418e33f.jpg"/>
          <p:cNvPicPr>
            <a:picLocks noChangeAspect="1"/>
          </p:cNvPicPr>
          <p:nvPr/>
        </p:nvPicPr>
        <p:blipFill>
          <a:blip r:embed="rId3"/>
          <a:srcRect l="-4835" r="-4835"/>
          <a:stretch/>
        </p:blipFill>
        <p:spPr>
          <a:xfrm>
            <a:off x="698400" y="1233599"/>
            <a:ext cx="2778959" cy="2533930"/>
          </a:xfrm>
          <a:prstGeom prst="rect">
            <a:avLst/>
          </a:prstGeom>
        </p:spPr>
      </p:pic>
      <p:sp>
        <p:nvSpPr>
          <p:cNvPr id="4" name="Object3"/>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Denna del undersöker medarbetarnas upplevelse av arbetskraven, inklusive arbetsbelastning, flexibilitet i arbetstempo, känslomässig belastning och eventuella motstridiga krav som kan påverka prestation och välmående.</a:t>
            </a:r>
            <a:endParaRPr lang="en-US" sz="1000" dirty="0"/>
          </a:p>
        </p:txBody>
      </p:sp>
      <p:sp>
        <p:nvSpPr>
          <p:cNvPr id="5" name="Object4"/>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sp>
        <p:nvSpPr>
          <p:cNvPr id="6" name="Object5"/>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7" name="Object6"/>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8" name="Object7"/>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9" name="Object8"/>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10" name="Object9"/>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en rimlig arbetsbelastning</a:t>
            </a:r>
            <a:endParaRPr lang="en-US" sz="850" dirty="0"/>
          </a:p>
        </p:txBody>
      </p:sp>
      <p:sp>
        <p:nvSpPr>
          <p:cNvPr id="11" name="Object10"/>
          <p:cNvSpPr/>
          <p:nvPr/>
        </p:nvSpPr>
        <p:spPr>
          <a:xfrm>
            <a:off x="3959760" y="1865888"/>
            <a:ext cx="116433"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12" name="Object11"/>
          <p:cNvSpPr/>
          <p:nvPr/>
        </p:nvSpPr>
        <p:spPr>
          <a:xfrm>
            <a:off x="4076193" y="1865888"/>
            <a:ext cx="465730"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13" name="Object12"/>
          <p:cNvSpPr/>
          <p:nvPr/>
        </p:nvSpPr>
        <p:spPr>
          <a:xfrm>
            <a:off x="4541923" y="1865888"/>
            <a:ext cx="139719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14" name="Object13"/>
          <p:cNvSpPr/>
          <p:nvPr/>
        </p:nvSpPr>
        <p:spPr>
          <a:xfrm>
            <a:off x="5939113" y="1865888"/>
            <a:ext cx="1862920"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15" name="Object14"/>
          <p:cNvSpPr/>
          <p:nvPr/>
        </p:nvSpPr>
        <p:spPr>
          <a:xfrm>
            <a:off x="7802033" y="1865888"/>
            <a:ext cx="69859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15</a:t>
            </a:r>
            <a:endParaRPr lang="en-US" sz="850" dirty="0"/>
          </a:p>
        </p:txBody>
      </p:sp>
      <p:sp>
        <p:nvSpPr>
          <p:cNvPr id="16" name="Object15"/>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17" name="Object16"/>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18" name="Object17"/>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19" name="Object18"/>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20" name="Object19"/>
          <p:cNvSpPr/>
          <p:nvPr/>
        </p:nvSpPr>
        <p:spPr>
          <a:xfrm>
            <a:off x="3959760"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21" name="Object20"/>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att variera arbetstempo under arbetsdagen-/passet</a:t>
            </a:r>
            <a:endParaRPr lang="en-US" sz="850" dirty="0"/>
          </a:p>
        </p:txBody>
      </p:sp>
      <p:sp>
        <p:nvSpPr>
          <p:cNvPr id="22" name="Object21"/>
          <p:cNvSpPr/>
          <p:nvPr/>
        </p:nvSpPr>
        <p:spPr>
          <a:xfrm>
            <a:off x="3959760" y="2302057"/>
            <a:ext cx="58216"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23" name="Object22"/>
          <p:cNvSpPr/>
          <p:nvPr/>
        </p:nvSpPr>
        <p:spPr>
          <a:xfrm>
            <a:off x="4017977" y="2302057"/>
            <a:ext cx="23286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24" name="Object23"/>
          <p:cNvSpPr/>
          <p:nvPr/>
        </p:nvSpPr>
        <p:spPr>
          <a:xfrm>
            <a:off x="4250842" y="2302057"/>
            <a:ext cx="122254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25" name="Object24"/>
          <p:cNvSpPr/>
          <p:nvPr/>
        </p:nvSpPr>
        <p:spPr>
          <a:xfrm>
            <a:off x="5473383" y="2302057"/>
            <a:ext cx="197935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26" name="Object25"/>
          <p:cNvSpPr/>
          <p:nvPr/>
        </p:nvSpPr>
        <p:spPr>
          <a:xfrm>
            <a:off x="7452736" y="2302057"/>
            <a:ext cx="104789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27" name="Object26"/>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28" name="Object27"/>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29" name="Object28"/>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30" name="Object29"/>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31" name="Object30"/>
          <p:cNvSpPr/>
          <p:nvPr/>
        </p:nvSpPr>
        <p:spPr>
          <a:xfrm>
            <a:off x="395976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1</a:t>
            </a:r>
            <a:endParaRPr lang="en-US" sz="850" dirty="0"/>
          </a:p>
        </p:txBody>
      </p:sp>
      <p:sp>
        <p:nvSpPr>
          <p:cNvPr id="32" name="Object31"/>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Mitt arbete är känslomässigt påfrestande</a:t>
            </a:r>
            <a:endParaRPr lang="en-US" sz="850" dirty="0"/>
          </a:p>
        </p:txBody>
      </p:sp>
      <p:sp>
        <p:nvSpPr>
          <p:cNvPr id="33" name="Object32"/>
          <p:cNvSpPr/>
          <p:nvPr/>
        </p:nvSpPr>
        <p:spPr>
          <a:xfrm>
            <a:off x="3959760" y="2738226"/>
            <a:ext cx="34929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34" name="Object33"/>
          <p:cNvSpPr/>
          <p:nvPr/>
        </p:nvSpPr>
        <p:spPr>
          <a:xfrm>
            <a:off x="4309058" y="2738226"/>
            <a:ext cx="407514"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35" name="Object34"/>
          <p:cNvSpPr/>
          <p:nvPr/>
        </p:nvSpPr>
        <p:spPr>
          <a:xfrm>
            <a:off x="4716572" y="2738226"/>
            <a:ext cx="1397190"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36" name="Object35"/>
          <p:cNvSpPr/>
          <p:nvPr/>
        </p:nvSpPr>
        <p:spPr>
          <a:xfrm>
            <a:off x="6113762" y="2738226"/>
            <a:ext cx="1571839"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37" name="Object36"/>
          <p:cNvSpPr/>
          <p:nvPr/>
        </p:nvSpPr>
        <p:spPr>
          <a:xfrm>
            <a:off x="7685601" y="2738226"/>
            <a:ext cx="815028"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38" name="Object37"/>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39" name="Object38"/>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40" name="Object39"/>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41" name="Object40"/>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42" name="Object41"/>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I mitt arbete ställs krav som strider mot varandra</a:t>
            </a:r>
            <a:endParaRPr lang="en-US" sz="850" dirty="0"/>
          </a:p>
        </p:txBody>
      </p:sp>
      <p:sp>
        <p:nvSpPr>
          <p:cNvPr id="43" name="Object42"/>
          <p:cNvSpPr/>
          <p:nvPr/>
        </p:nvSpPr>
        <p:spPr>
          <a:xfrm>
            <a:off x="3959760" y="3174394"/>
            <a:ext cx="349298"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44" name="Object43"/>
          <p:cNvSpPr/>
          <p:nvPr/>
        </p:nvSpPr>
        <p:spPr>
          <a:xfrm>
            <a:off x="4309058" y="3174394"/>
            <a:ext cx="75681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45" name="Object44"/>
          <p:cNvSpPr/>
          <p:nvPr/>
        </p:nvSpPr>
        <p:spPr>
          <a:xfrm>
            <a:off x="5065869" y="3174394"/>
            <a:ext cx="133897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46" name="Object45"/>
          <p:cNvSpPr/>
          <p:nvPr/>
        </p:nvSpPr>
        <p:spPr>
          <a:xfrm>
            <a:off x="6404843" y="3174394"/>
            <a:ext cx="133897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47" name="Object46"/>
          <p:cNvSpPr/>
          <p:nvPr/>
        </p:nvSpPr>
        <p:spPr>
          <a:xfrm>
            <a:off x="7743817" y="3174394"/>
            <a:ext cx="75681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48" name="Object47"/>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49" name="Object48"/>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50" name="Object49"/>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51" name="Object50"/>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52" name="Object51"/>
          <p:cNvSpPr/>
          <p:nvPr/>
        </p:nvSpPr>
        <p:spPr>
          <a:xfrm>
            <a:off x="3959760" y="3338986"/>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Mitt arbete kräver mycket av min uppmärksamhet och koncentration</a:t>
            </a:r>
            <a:endParaRPr lang="en-US" sz="850" dirty="0"/>
          </a:p>
        </p:txBody>
      </p:sp>
      <p:sp>
        <p:nvSpPr>
          <p:cNvPr id="53" name="Object52"/>
          <p:cNvSpPr/>
          <p:nvPr/>
        </p:nvSpPr>
        <p:spPr>
          <a:xfrm>
            <a:off x="3959760" y="3610563"/>
            <a:ext cx="110610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24</a:t>
            </a:r>
            <a:endParaRPr lang="en-US" sz="850" dirty="0"/>
          </a:p>
        </p:txBody>
      </p:sp>
      <p:sp>
        <p:nvSpPr>
          <p:cNvPr id="54" name="Object53"/>
          <p:cNvSpPr/>
          <p:nvPr/>
        </p:nvSpPr>
        <p:spPr>
          <a:xfrm>
            <a:off x="5065869" y="3610563"/>
            <a:ext cx="407514"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55" name="Object54"/>
          <p:cNvSpPr/>
          <p:nvPr/>
        </p:nvSpPr>
        <p:spPr>
          <a:xfrm>
            <a:off x="5473383" y="3610563"/>
            <a:ext cx="640379"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56" name="Object55"/>
          <p:cNvSpPr/>
          <p:nvPr/>
        </p:nvSpPr>
        <p:spPr>
          <a:xfrm>
            <a:off x="6113762" y="3610563"/>
            <a:ext cx="104789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57" name="Object56"/>
          <p:cNvSpPr/>
          <p:nvPr/>
        </p:nvSpPr>
        <p:spPr>
          <a:xfrm>
            <a:off x="7161654" y="3610563"/>
            <a:ext cx="1338974"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58" name="Object57"/>
          <p:cNvSpPr/>
          <p:nvPr/>
        </p:nvSpPr>
        <p:spPr>
          <a:xfrm>
            <a:off x="8500628" y="3610563"/>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3,2</a:t>
            </a:r>
            <a:endParaRPr lang="en-US" sz="850" dirty="0"/>
          </a:p>
        </p:txBody>
      </p:sp>
      <p:sp>
        <p:nvSpPr>
          <p:cNvPr id="59" name="Object58"/>
          <p:cNvSpPr/>
          <p:nvPr/>
        </p:nvSpPr>
        <p:spPr>
          <a:xfrm>
            <a:off x="8839871"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a:t>
            </a:r>
            <a:endParaRPr lang="en-US" sz="850" dirty="0"/>
          </a:p>
        </p:txBody>
      </p:sp>
      <p:sp>
        <p:nvSpPr>
          <p:cNvPr id="60" name="Object59"/>
          <p:cNvSpPr/>
          <p:nvPr/>
        </p:nvSpPr>
        <p:spPr>
          <a:xfrm>
            <a:off x="9179113" y="3610563"/>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3,2</a:t>
            </a:r>
            <a:endParaRPr lang="en-US" sz="850" dirty="0"/>
          </a:p>
        </p:txBody>
      </p:sp>
      <p:sp>
        <p:nvSpPr>
          <p:cNvPr id="61" name="Object60"/>
          <p:cNvSpPr/>
          <p:nvPr/>
        </p:nvSpPr>
        <p:spPr>
          <a:xfrm>
            <a:off x="9518355" y="3610563"/>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62" name="Object61"/>
          <p:cNvSpPr/>
          <p:nvPr/>
        </p:nvSpPr>
        <p:spPr>
          <a:xfrm>
            <a:off x="3959760" y="3775155"/>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Jag har möjlighet att utföra mina arbetsuppgifter med en tillfredställande kvalitet</a:t>
            </a:r>
            <a:endParaRPr lang="en-US" sz="850" dirty="0"/>
          </a:p>
        </p:txBody>
      </p:sp>
      <p:sp>
        <p:nvSpPr>
          <p:cNvPr id="63" name="Object62"/>
          <p:cNvSpPr/>
          <p:nvPr/>
        </p:nvSpPr>
        <p:spPr>
          <a:xfrm>
            <a:off x="3959760" y="4046732"/>
            <a:ext cx="58216"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64" name="Object63"/>
          <p:cNvSpPr/>
          <p:nvPr/>
        </p:nvSpPr>
        <p:spPr>
          <a:xfrm>
            <a:off x="4017977" y="4046732"/>
            <a:ext cx="232865"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a:t>
            </a:r>
            <a:endParaRPr lang="en-US" sz="850" dirty="0"/>
          </a:p>
        </p:txBody>
      </p:sp>
      <p:sp>
        <p:nvSpPr>
          <p:cNvPr id="65" name="Object64"/>
          <p:cNvSpPr/>
          <p:nvPr/>
        </p:nvSpPr>
        <p:spPr>
          <a:xfrm>
            <a:off x="4250842" y="4046732"/>
            <a:ext cx="69859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15</a:t>
            </a:r>
            <a:endParaRPr lang="en-US" sz="850" dirty="0"/>
          </a:p>
        </p:txBody>
      </p:sp>
      <p:sp>
        <p:nvSpPr>
          <p:cNvPr id="66" name="Object65"/>
          <p:cNvSpPr/>
          <p:nvPr/>
        </p:nvSpPr>
        <p:spPr>
          <a:xfrm>
            <a:off x="4949437" y="4046732"/>
            <a:ext cx="215400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47</a:t>
            </a:r>
            <a:endParaRPr lang="en-US" sz="850" dirty="0"/>
          </a:p>
        </p:txBody>
      </p:sp>
      <p:sp>
        <p:nvSpPr>
          <p:cNvPr id="67" name="Object66"/>
          <p:cNvSpPr/>
          <p:nvPr/>
        </p:nvSpPr>
        <p:spPr>
          <a:xfrm>
            <a:off x="7103438" y="4046732"/>
            <a:ext cx="139719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68" name="Object67"/>
          <p:cNvSpPr/>
          <p:nvPr/>
        </p:nvSpPr>
        <p:spPr>
          <a:xfrm>
            <a:off x="8500628" y="4046732"/>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69" name="Object68"/>
          <p:cNvSpPr/>
          <p:nvPr/>
        </p:nvSpPr>
        <p:spPr>
          <a:xfrm>
            <a:off x="8839871"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a:t>
            </a:r>
            <a:endParaRPr lang="en-US" sz="850" dirty="0"/>
          </a:p>
        </p:txBody>
      </p:sp>
      <p:sp>
        <p:nvSpPr>
          <p:cNvPr id="70" name="Object69"/>
          <p:cNvSpPr/>
          <p:nvPr/>
        </p:nvSpPr>
        <p:spPr>
          <a:xfrm>
            <a:off x="9179113" y="4046732"/>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71" name="Object70"/>
          <p:cNvSpPr/>
          <p:nvPr/>
        </p:nvSpPr>
        <p:spPr>
          <a:xfrm>
            <a:off x="9518355" y="4046732"/>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72" name="Object71"/>
          <p:cNvSpPr/>
          <p:nvPr/>
        </p:nvSpPr>
        <p:spPr>
          <a:xfrm>
            <a:off x="3959760" y="4046732"/>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1</a:t>
            </a:r>
            <a:endParaRPr lang="en-US" sz="850" dirty="0"/>
          </a:p>
        </p:txBody>
      </p:sp>
      <p:sp>
        <p:nvSpPr>
          <p:cNvPr id="73" name="Object72"/>
          <p:cNvSpPr/>
          <p:nvPr/>
        </p:nvSpPr>
        <p:spPr>
          <a:xfrm>
            <a:off x="3959760" y="4211324"/>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Tänk på ditt arbete under den senaste månaden. Hur ofta har du känt dig stressad?</a:t>
            </a:r>
            <a:endParaRPr lang="en-US" sz="850" dirty="0"/>
          </a:p>
        </p:txBody>
      </p:sp>
      <p:sp>
        <p:nvSpPr>
          <p:cNvPr id="74" name="Object73"/>
          <p:cNvSpPr/>
          <p:nvPr/>
        </p:nvSpPr>
        <p:spPr>
          <a:xfrm>
            <a:off x="3959760" y="4482901"/>
            <a:ext cx="23286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75" name="Object74"/>
          <p:cNvSpPr/>
          <p:nvPr/>
        </p:nvSpPr>
        <p:spPr>
          <a:xfrm>
            <a:off x="4192625" y="4482901"/>
            <a:ext cx="75681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76" name="Object75"/>
          <p:cNvSpPr/>
          <p:nvPr/>
        </p:nvSpPr>
        <p:spPr>
          <a:xfrm>
            <a:off x="4949437" y="4482901"/>
            <a:ext cx="221221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49</a:t>
            </a:r>
            <a:endParaRPr lang="en-US" sz="850" dirty="0"/>
          </a:p>
        </p:txBody>
      </p:sp>
      <p:sp>
        <p:nvSpPr>
          <p:cNvPr id="77" name="Object76"/>
          <p:cNvSpPr/>
          <p:nvPr/>
        </p:nvSpPr>
        <p:spPr>
          <a:xfrm>
            <a:off x="7161654" y="4482901"/>
            <a:ext cx="104789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78" name="Object77"/>
          <p:cNvSpPr/>
          <p:nvPr/>
        </p:nvSpPr>
        <p:spPr>
          <a:xfrm>
            <a:off x="8209547" y="4482901"/>
            <a:ext cx="29108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79" name="Object78"/>
          <p:cNvSpPr/>
          <p:nvPr/>
        </p:nvSpPr>
        <p:spPr>
          <a:xfrm>
            <a:off x="8500628" y="4482901"/>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80" name="Object79"/>
          <p:cNvSpPr/>
          <p:nvPr/>
        </p:nvSpPr>
        <p:spPr>
          <a:xfrm>
            <a:off x="8839871"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81" name="Object80"/>
          <p:cNvSpPr/>
          <p:nvPr/>
        </p:nvSpPr>
        <p:spPr>
          <a:xfrm>
            <a:off x="9179113" y="4482901"/>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82" name="Object81"/>
          <p:cNvSpPr/>
          <p:nvPr/>
        </p:nvSpPr>
        <p:spPr>
          <a:xfrm>
            <a:off x="9518355" y="4482901"/>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83" name="Object82"/>
          <p:cNvSpPr/>
          <p:nvPr/>
        </p:nvSpPr>
        <p:spPr>
          <a:xfrm>
            <a:off x="3959760" y="4647493"/>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Tänk på ditt arbete under den senaste månaden. Hur ofta har du känt att du saknar ork och energi?</a:t>
            </a:r>
            <a:endParaRPr lang="en-US" sz="850" dirty="0"/>
          </a:p>
        </p:txBody>
      </p:sp>
      <p:sp>
        <p:nvSpPr>
          <p:cNvPr id="84" name="Object83"/>
          <p:cNvSpPr/>
          <p:nvPr/>
        </p:nvSpPr>
        <p:spPr>
          <a:xfrm>
            <a:off x="3959760" y="4919070"/>
            <a:ext cx="116433"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85" name="Object84"/>
          <p:cNvSpPr/>
          <p:nvPr/>
        </p:nvSpPr>
        <p:spPr>
          <a:xfrm>
            <a:off x="4076193" y="4919070"/>
            <a:ext cx="582163"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86" name="Object85"/>
          <p:cNvSpPr/>
          <p:nvPr/>
        </p:nvSpPr>
        <p:spPr>
          <a:xfrm>
            <a:off x="4658355" y="4919070"/>
            <a:ext cx="180470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87" name="Object86"/>
          <p:cNvSpPr/>
          <p:nvPr/>
        </p:nvSpPr>
        <p:spPr>
          <a:xfrm>
            <a:off x="6463059" y="4919070"/>
            <a:ext cx="1688271"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88" name="Object87"/>
          <p:cNvSpPr/>
          <p:nvPr/>
        </p:nvSpPr>
        <p:spPr>
          <a:xfrm>
            <a:off x="8151331" y="4919070"/>
            <a:ext cx="349298"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89" name="Object88"/>
          <p:cNvSpPr/>
          <p:nvPr/>
        </p:nvSpPr>
        <p:spPr>
          <a:xfrm>
            <a:off x="8500628" y="4919070"/>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90" name="Object89"/>
          <p:cNvSpPr/>
          <p:nvPr/>
        </p:nvSpPr>
        <p:spPr>
          <a:xfrm>
            <a:off x="8839871"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91" name="Object90"/>
          <p:cNvSpPr/>
          <p:nvPr/>
        </p:nvSpPr>
        <p:spPr>
          <a:xfrm>
            <a:off x="9179113" y="4919070"/>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3,2</a:t>
            </a:r>
            <a:endParaRPr lang="en-US" sz="850" dirty="0"/>
          </a:p>
        </p:txBody>
      </p:sp>
      <p:sp>
        <p:nvSpPr>
          <p:cNvPr id="92" name="Object91"/>
          <p:cNvSpPr/>
          <p:nvPr/>
        </p:nvSpPr>
        <p:spPr>
          <a:xfrm>
            <a:off x="9518355" y="4919070"/>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93" name="Object92"/>
          <p:cNvSpPr/>
          <p:nvPr/>
        </p:nvSpPr>
        <p:spPr>
          <a:xfrm>
            <a:off x="3959760" y="4919070"/>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94" name="Object93"/>
          <p:cNvSpPr/>
          <p:nvPr/>
        </p:nvSpPr>
        <p:spPr>
          <a:xfrm>
            <a:off x="3959760" y="5083662"/>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Händer det att du får höra olämpliga skämt eller uttryck som exkluderar eller sker på någon annans bekostnad?</a:t>
            </a:r>
            <a:endParaRPr lang="en-US" sz="850" dirty="0"/>
          </a:p>
        </p:txBody>
      </p:sp>
      <p:sp>
        <p:nvSpPr>
          <p:cNvPr id="95" name="Object94"/>
          <p:cNvSpPr/>
          <p:nvPr/>
        </p:nvSpPr>
        <p:spPr>
          <a:xfrm>
            <a:off x="3959760" y="5355238"/>
            <a:ext cx="353834"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8</a:t>
            </a:r>
            <a:endParaRPr lang="en-US" sz="850" dirty="0"/>
          </a:p>
        </p:txBody>
      </p:sp>
      <p:sp>
        <p:nvSpPr>
          <p:cNvPr id="96" name="Object95"/>
          <p:cNvSpPr/>
          <p:nvPr/>
        </p:nvSpPr>
        <p:spPr>
          <a:xfrm>
            <a:off x="4313594" y="5355238"/>
            <a:ext cx="353834"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97" name="Object96"/>
          <p:cNvSpPr/>
          <p:nvPr/>
        </p:nvSpPr>
        <p:spPr>
          <a:xfrm>
            <a:off x="4667428" y="5355238"/>
            <a:ext cx="47177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98" name="Object97"/>
          <p:cNvSpPr/>
          <p:nvPr/>
        </p:nvSpPr>
        <p:spPr>
          <a:xfrm>
            <a:off x="5139207" y="5355238"/>
            <a:ext cx="943557"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21</a:t>
            </a:r>
            <a:endParaRPr lang="en-US" sz="850" dirty="0"/>
          </a:p>
        </p:txBody>
      </p:sp>
      <p:sp>
        <p:nvSpPr>
          <p:cNvPr id="99" name="Object98"/>
          <p:cNvSpPr/>
          <p:nvPr/>
        </p:nvSpPr>
        <p:spPr>
          <a:xfrm>
            <a:off x="6082764" y="5355238"/>
            <a:ext cx="241786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53</a:t>
            </a:r>
            <a:endParaRPr lang="en-US" sz="850" dirty="0"/>
          </a:p>
        </p:txBody>
      </p:sp>
      <p:sp>
        <p:nvSpPr>
          <p:cNvPr id="100" name="Object99"/>
          <p:cNvSpPr/>
          <p:nvPr/>
        </p:nvSpPr>
        <p:spPr>
          <a:xfrm>
            <a:off x="8500628" y="535523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01" name="Object100"/>
          <p:cNvSpPr/>
          <p:nvPr/>
        </p:nvSpPr>
        <p:spPr>
          <a:xfrm>
            <a:off x="8839871"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02" name="Object101"/>
          <p:cNvSpPr/>
          <p:nvPr/>
        </p:nvSpPr>
        <p:spPr>
          <a:xfrm>
            <a:off x="9179113" y="535523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103" name="Object102"/>
          <p:cNvSpPr/>
          <p:nvPr/>
        </p:nvSpPr>
        <p:spPr>
          <a:xfrm>
            <a:off x="9518355" y="535523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104" name="Object103"/>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Hur väl stämmer nedanstående påståenden in med din arbetssituation?</a:t>
            </a:r>
            <a:endParaRPr lang="en-US" sz="1200" dirty="0"/>
          </a:p>
        </p:txBody>
      </p:sp>
      <p:sp>
        <p:nvSpPr>
          <p:cNvPr id="105" name="Object104"/>
          <p:cNvSpPr/>
          <p:nvPr/>
        </p:nvSpPr>
        <p:spPr>
          <a:xfrm>
            <a:off x="457200" y="4054450"/>
            <a:ext cx="3261360" cy="0"/>
          </a:xfrm>
          <a:prstGeom prst="line">
            <a:avLst/>
          </a:prstGeom>
          <a:noFill/>
          <a:ln w="12700">
            <a:solidFill>
              <a:srgbClr val="CCCCCC"/>
            </a:solidFill>
            <a:prstDash val="solid"/>
          </a:ln>
        </p:spPr>
      </p:sp>
      <p:sp>
        <p:nvSpPr>
          <p:cNvPr id="106" name="Object105"/>
          <p:cNvSpPr/>
          <p:nvPr/>
        </p:nvSpPr>
        <p:spPr>
          <a:xfrm>
            <a:off x="3718560" y="1038118"/>
            <a:ext cx="0" cy="6032663"/>
          </a:xfrm>
          <a:prstGeom prst="line">
            <a:avLst/>
          </a:prstGeom>
          <a:noFill/>
          <a:ln w="12700">
            <a:solidFill>
              <a:srgbClr val="CCCCCC"/>
            </a:solidFill>
            <a:prstDash val="solid"/>
          </a:ln>
        </p:spPr>
      </p:sp>
      <p:sp>
        <p:nvSpPr>
          <p:cNvPr id="107"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Gruppresurser</a:t>
            </a:r>
            <a:endParaRPr lang="en-US" sz="2000" dirty="0"/>
          </a:p>
        </p:txBody>
      </p:sp>
      <p:sp>
        <p:nvSpPr>
          <p:cNvPr id="3" name="Object2"/>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4" name="Object3"/>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5" name="Object4"/>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6" name="Object5"/>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7" name="Object6"/>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I mitt arbete får jag hjälp och stöd av kollegor</a:t>
            </a:r>
            <a:endParaRPr lang="en-US" sz="850" dirty="0"/>
          </a:p>
        </p:txBody>
      </p:sp>
      <p:sp>
        <p:nvSpPr>
          <p:cNvPr id="8" name="Object7"/>
          <p:cNvSpPr/>
          <p:nvPr/>
        </p:nvSpPr>
        <p:spPr>
          <a:xfrm>
            <a:off x="3959760" y="1865888"/>
            <a:ext cx="116433" cy="146304"/>
          </a:xfrm>
          <a:prstGeom prst="rect">
            <a:avLst/>
          </a:prstGeom>
          <a:solidFill>
            <a:srgbClr val="E74C3C"/>
          </a:solidFill>
          <a:ln/>
        </p:spPr>
        <p:txBody>
          <a:bodyPr wrap="square" lIns="0" tIns="0" rIns="0" bIns="0" rtlCol="0" anchor="ctr"/>
          <a:lstStyle/>
          <a:p>
            <a:pPr algn="ctr">
              <a:lnSpc>
                <a:spcPct val="110000"/>
              </a:lnSpc>
            </a:pPr>
            <a:endParaRPr lang="en-US" sz="850" dirty="0"/>
          </a:p>
        </p:txBody>
      </p:sp>
      <p:sp>
        <p:nvSpPr>
          <p:cNvPr id="9" name="Object8"/>
          <p:cNvSpPr/>
          <p:nvPr/>
        </p:nvSpPr>
        <p:spPr>
          <a:xfrm>
            <a:off x="4076193" y="1865888"/>
            <a:ext cx="29108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10" name="Object9"/>
          <p:cNvSpPr/>
          <p:nvPr/>
        </p:nvSpPr>
        <p:spPr>
          <a:xfrm>
            <a:off x="4367274" y="1865888"/>
            <a:ext cx="407514"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11" name="Object10"/>
          <p:cNvSpPr/>
          <p:nvPr/>
        </p:nvSpPr>
        <p:spPr>
          <a:xfrm>
            <a:off x="4774788" y="1865888"/>
            <a:ext cx="1164325"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12" name="Object11"/>
          <p:cNvSpPr/>
          <p:nvPr/>
        </p:nvSpPr>
        <p:spPr>
          <a:xfrm>
            <a:off x="5939113" y="1865888"/>
            <a:ext cx="256151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56</a:t>
            </a:r>
            <a:endParaRPr lang="en-US" sz="850" dirty="0"/>
          </a:p>
        </p:txBody>
      </p:sp>
      <p:sp>
        <p:nvSpPr>
          <p:cNvPr id="13" name="Object12"/>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4" name="Object13"/>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15" name="Object14"/>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16" name="Object15"/>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17" name="Object16"/>
          <p:cNvSpPr/>
          <p:nvPr/>
        </p:nvSpPr>
        <p:spPr>
          <a:xfrm>
            <a:off x="3959760" y="1865888"/>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FFFFFF"/>
                </a:solidFill>
                <a:latin typeface="Open Sans" pitchFamily="34" charset="0"/>
                <a:ea typeface="Open Sans" pitchFamily="34" charset="-122"/>
                <a:cs typeface="Open Sans" pitchFamily="34" charset="-120"/>
              </a:rPr>
              <a:t>3</a:t>
            </a:r>
            <a:endParaRPr lang="en-US" sz="850" dirty="0"/>
          </a:p>
        </p:txBody>
      </p:sp>
      <p:sp>
        <p:nvSpPr>
          <p:cNvPr id="18" name="Object17"/>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har medarbetare förtroende för varandra</a:t>
            </a:r>
            <a:endParaRPr lang="en-US" sz="850" dirty="0"/>
          </a:p>
        </p:txBody>
      </p:sp>
      <p:sp>
        <p:nvSpPr>
          <p:cNvPr id="19" name="Object18"/>
          <p:cNvSpPr/>
          <p:nvPr/>
        </p:nvSpPr>
        <p:spPr>
          <a:xfrm>
            <a:off x="3959760" y="2302057"/>
            <a:ext cx="23588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20" name="Object19"/>
          <p:cNvSpPr/>
          <p:nvPr/>
        </p:nvSpPr>
        <p:spPr>
          <a:xfrm>
            <a:off x="4195650" y="2302057"/>
            <a:ext cx="117945" cy="146304"/>
          </a:xfrm>
          <a:prstGeom prst="rect">
            <a:avLst/>
          </a:prstGeom>
          <a:solidFill>
            <a:srgbClr val="F29D94"/>
          </a:solidFill>
          <a:ln/>
        </p:spPr>
        <p:txBody>
          <a:bodyPr wrap="square" lIns="0" tIns="0" rIns="0" bIns="0" rtlCol="0" anchor="ctr"/>
          <a:lstStyle/>
          <a:p>
            <a:pPr algn="ctr">
              <a:lnSpc>
                <a:spcPct val="110000"/>
              </a:lnSpc>
            </a:pPr>
            <a:endParaRPr lang="en-US" sz="850" dirty="0"/>
          </a:p>
        </p:txBody>
      </p:sp>
      <p:sp>
        <p:nvSpPr>
          <p:cNvPr id="21" name="Object20"/>
          <p:cNvSpPr/>
          <p:nvPr/>
        </p:nvSpPr>
        <p:spPr>
          <a:xfrm>
            <a:off x="4313594" y="2302057"/>
            <a:ext cx="64869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14</a:t>
            </a:r>
            <a:endParaRPr lang="en-US" sz="850" dirty="0"/>
          </a:p>
        </p:txBody>
      </p:sp>
      <p:sp>
        <p:nvSpPr>
          <p:cNvPr id="22" name="Object21"/>
          <p:cNvSpPr/>
          <p:nvPr/>
        </p:nvSpPr>
        <p:spPr>
          <a:xfrm>
            <a:off x="4962290" y="2302057"/>
            <a:ext cx="182814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3" name="Object22"/>
          <p:cNvSpPr/>
          <p:nvPr/>
        </p:nvSpPr>
        <p:spPr>
          <a:xfrm>
            <a:off x="6790431" y="2302057"/>
            <a:ext cx="1710197"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38</a:t>
            </a:r>
            <a:endParaRPr lang="en-US" sz="850" dirty="0"/>
          </a:p>
        </p:txBody>
      </p:sp>
      <p:sp>
        <p:nvSpPr>
          <p:cNvPr id="24" name="Object23"/>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5" name="Object24"/>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26" name="Object25"/>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3,9</a:t>
            </a:r>
            <a:endParaRPr lang="en-US" sz="850" dirty="0"/>
          </a:p>
        </p:txBody>
      </p:sp>
      <p:sp>
        <p:nvSpPr>
          <p:cNvPr id="27" name="Object26"/>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99%</a:t>
            </a:r>
            <a:endParaRPr lang="en-US" sz="850" dirty="0"/>
          </a:p>
        </p:txBody>
      </p:sp>
      <p:sp>
        <p:nvSpPr>
          <p:cNvPr id="28" name="Object27"/>
          <p:cNvSpPr/>
          <p:nvPr/>
        </p:nvSpPr>
        <p:spPr>
          <a:xfrm>
            <a:off x="4195650" y="2302057"/>
            <a:ext cx="365760" cy="146304"/>
          </a:xfrm>
          <a:prstGeom prst="rect">
            <a:avLst/>
          </a:prstGeom>
          <a:noFill/>
          <a:ln/>
        </p:spPr>
        <p:txBody>
          <a:bodyPr wrap="square" lIns="0" tIns="0" rIns="0" bIns="0" rtlCol="0" anchor="ctr"/>
          <a:lstStyle/>
          <a:p>
            <a:pPr algn="l">
              <a:lnSpc>
                <a:spcPct val="110000"/>
              </a:lnSpc>
            </a:pPr>
            <a:r>
              <a:rPr lang="en-US" sz="850" b="1" kern="0" spc="10" dirty="0">
                <a:solidFill>
                  <a:srgbClr val="000000"/>
                </a:solidFill>
                <a:latin typeface="Open Sans" pitchFamily="34" charset="0"/>
                <a:ea typeface="Open Sans" pitchFamily="34" charset="-122"/>
                <a:cs typeface="Open Sans" pitchFamily="34" charset="-120"/>
              </a:rPr>
              <a:t>3</a:t>
            </a:r>
            <a:endParaRPr lang="en-US" sz="850" dirty="0"/>
          </a:p>
        </p:txBody>
      </p:sp>
      <p:sp>
        <p:nvSpPr>
          <p:cNvPr id="29" name="Object28"/>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känner jag  mig delaktig i en gemenskap</a:t>
            </a:r>
            <a:endParaRPr lang="en-US" sz="850" dirty="0"/>
          </a:p>
        </p:txBody>
      </p:sp>
      <p:sp>
        <p:nvSpPr>
          <p:cNvPr id="30" name="Object29"/>
          <p:cNvSpPr/>
          <p:nvPr/>
        </p:nvSpPr>
        <p:spPr>
          <a:xfrm>
            <a:off x="3959760" y="2738226"/>
            <a:ext cx="174649"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4</a:t>
            </a:r>
            <a:endParaRPr lang="en-US" sz="850" dirty="0"/>
          </a:p>
        </p:txBody>
      </p:sp>
      <p:sp>
        <p:nvSpPr>
          <p:cNvPr id="31" name="Object30"/>
          <p:cNvSpPr/>
          <p:nvPr/>
        </p:nvSpPr>
        <p:spPr>
          <a:xfrm>
            <a:off x="4134409" y="2738226"/>
            <a:ext cx="29108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6</a:t>
            </a:r>
            <a:endParaRPr lang="en-US" sz="850" dirty="0"/>
          </a:p>
        </p:txBody>
      </p:sp>
      <p:sp>
        <p:nvSpPr>
          <p:cNvPr id="32" name="Object31"/>
          <p:cNvSpPr/>
          <p:nvPr/>
        </p:nvSpPr>
        <p:spPr>
          <a:xfrm>
            <a:off x="4425490" y="2738226"/>
            <a:ext cx="523946"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12</a:t>
            </a:r>
            <a:endParaRPr lang="en-US" sz="850" dirty="0"/>
          </a:p>
        </p:txBody>
      </p:sp>
      <p:sp>
        <p:nvSpPr>
          <p:cNvPr id="33" name="Object32"/>
          <p:cNvSpPr/>
          <p:nvPr/>
        </p:nvSpPr>
        <p:spPr>
          <a:xfrm>
            <a:off x="4949437" y="2738226"/>
            <a:ext cx="1571839"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34" name="Object33"/>
          <p:cNvSpPr/>
          <p:nvPr/>
        </p:nvSpPr>
        <p:spPr>
          <a:xfrm>
            <a:off x="6521276" y="2738226"/>
            <a:ext cx="197935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35" name="Object34"/>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6" name="Object35"/>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4,5</a:t>
            </a:r>
            <a:endParaRPr lang="en-US" sz="850" dirty="0"/>
          </a:p>
        </p:txBody>
      </p:sp>
      <p:sp>
        <p:nvSpPr>
          <p:cNvPr id="37" name="Object36"/>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4,1</a:t>
            </a:r>
            <a:endParaRPr lang="en-US" sz="850" dirty="0"/>
          </a:p>
        </p:txBody>
      </p:sp>
      <p:sp>
        <p:nvSpPr>
          <p:cNvPr id="38" name="Object37"/>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39" name="Object38"/>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får jag det stöd som jag behöver för att inte fara illa av mitt arbete</a:t>
            </a:r>
            <a:endParaRPr lang="en-US" sz="850" dirty="0"/>
          </a:p>
        </p:txBody>
      </p:sp>
      <p:sp>
        <p:nvSpPr>
          <p:cNvPr id="40" name="Object39"/>
          <p:cNvSpPr/>
          <p:nvPr/>
        </p:nvSpPr>
        <p:spPr>
          <a:xfrm>
            <a:off x="3959760" y="3174394"/>
            <a:ext cx="232865"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5</a:t>
            </a:r>
            <a:endParaRPr lang="en-US" sz="850" dirty="0"/>
          </a:p>
        </p:txBody>
      </p:sp>
      <p:sp>
        <p:nvSpPr>
          <p:cNvPr id="41" name="Object40"/>
          <p:cNvSpPr/>
          <p:nvPr/>
        </p:nvSpPr>
        <p:spPr>
          <a:xfrm>
            <a:off x="4192625" y="3174394"/>
            <a:ext cx="407514"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9</a:t>
            </a:r>
            <a:endParaRPr lang="en-US" sz="850" dirty="0"/>
          </a:p>
        </p:txBody>
      </p:sp>
      <p:sp>
        <p:nvSpPr>
          <p:cNvPr id="42" name="Object41"/>
          <p:cNvSpPr/>
          <p:nvPr/>
        </p:nvSpPr>
        <p:spPr>
          <a:xfrm>
            <a:off x="4600139" y="3174394"/>
            <a:ext cx="582163"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43" name="Object42"/>
          <p:cNvSpPr/>
          <p:nvPr/>
        </p:nvSpPr>
        <p:spPr>
          <a:xfrm>
            <a:off x="5182302" y="3174394"/>
            <a:ext cx="1338974"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44" name="Object43"/>
          <p:cNvSpPr/>
          <p:nvPr/>
        </p:nvSpPr>
        <p:spPr>
          <a:xfrm>
            <a:off x="6521276" y="3174394"/>
            <a:ext cx="197935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44</a:t>
            </a:r>
            <a:endParaRPr lang="en-US" sz="850" dirty="0"/>
          </a:p>
        </p:txBody>
      </p:sp>
      <p:sp>
        <p:nvSpPr>
          <p:cNvPr id="45" name="Object44"/>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46" name="Object45"/>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47" name="Object46"/>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48" name="Object47"/>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49" name="Object48"/>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Nedan följer frågor som handlar om kommunikation och samarbeten inom din arbetsgrupp.</a:t>
            </a:r>
            <a:endParaRPr lang="en-US" sz="1200" dirty="0"/>
          </a:p>
        </p:txBody>
      </p:sp>
      <p:pic>
        <p:nvPicPr>
          <p:cNvPr id="50" name="Object 49" descr="https://static.greatrate.se/assets/5070569a-ede7-47ad-b399-4a7bd95b791b.jpg"/>
          <p:cNvPicPr>
            <a:picLocks noChangeAspect="1"/>
          </p:cNvPicPr>
          <p:nvPr/>
        </p:nvPicPr>
        <p:blipFill>
          <a:blip r:embed="rId3"/>
          <a:srcRect l="-4835" r="-4835"/>
          <a:stretch/>
        </p:blipFill>
        <p:spPr>
          <a:xfrm>
            <a:off x="698400" y="1233599"/>
            <a:ext cx="2778959" cy="2533930"/>
          </a:xfrm>
          <a:prstGeom prst="rect">
            <a:avLst/>
          </a:prstGeom>
        </p:spPr>
      </p:pic>
      <p:sp>
        <p:nvSpPr>
          <p:cNvPr id="51" name="Object50"/>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Denna del fokuserar på medarbetarnas upplevelse av stöd och gemenskap inom arbetsgruppen. Den belyser huruvida medarbetarna upplever att de får hjälp och stöd från kollegor, det rådande förtroendet mellan medarbetare, känslan av delaktighet i en gemenskap, samt det stöd som erbjuds för att säkerställa medarbetarnas välmående på arbetsplatsen.</a:t>
            </a:r>
            <a:endParaRPr lang="en-US" sz="1100" dirty="0"/>
          </a:p>
        </p:txBody>
      </p:sp>
      <p:sp>
        <p:nvSpPr>
          <p:cNvPr id="52" name="Object51"/>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sp>
        <p:nvSpPr>
          <p:cNvPr id="53" name="Object52"/>
          <p:cNvSpPr/>
          <p:nvPr/>
        </p:nvSpPr>
        <p:spPr>
          <a:xfrm>
            <a:off x="457200" y="4054450"/>
            <a:ext cx="3261360" cy="0"/>
          </a:xfrm>
          <a:prstGeom prst="line">
            <a:avLst/>
          </a:prstGeom>
          <a:noFill/>
          <a:ln w="12700">
            <a:solidFill>
              <a:srgbClr val="CCCCCC"/>
            </a:solidFill>
            <a:prstDash val="solid"/>
          </a:ln>
        </p:spPr>
      </p:sp>
      <p:sp>
        <p:nvSpPr>
          <p:cNvPr id="54" name="Object53"/>
          <p:cNvSpPr/>
          <p:nvPr/>
        </p:nvSpPr>
        <p:spPr>
          <a:xfrm>
            <a:off x="3718560" y="1038118"/>
            <a:ext cx="0" cy="6032663"/>
          </a:xfrm>
          <a:prstGeom prst="line">
            <a:avLst/>
          </a:prstGeom>
          <a:noFill/>
          <a:ln w="12700">
            <a:solidFill>
              <a:srgbClr val="CCCCCC"/>
            </a:solidFill>
            <a:prstDash val="solid"/>
          </a:ln>
        </p:spPr>
      </p:sp>
      <p:sp>
        <p:nvSpPr>
          <p:cNvPr id="55"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Object1"/>
          <p:cNvSpPr/>
          <p:nvPr/>
        </p:nvSpPr>
        <p:spPr>
          <a:xfrm>
            <a:off x="457200" y="457200"/>
            <a:ext cx="9301679" cy="499171"/>
          </a:xfrm>
          <a:prstGeom prst="rect">
            <a:avLst/>
          </a:prstGeom>
          <a:noFill/>
          <a:ln/>
        </p:spPr>
        <p:txBody>
          <a:bodyPr wrap="square" lIns="0" tIns="0" rIns="0" bIns="0" rtlCol="0" anchor="ctr"/>
          <a:lstStyle/>
          <a:p>
            <a:pPr algn="l">
              <a:lnSpc>
                <a:spcPct val="110000"/>
              </a:lnSpc>
            </a:pPr>
            <a:r>
              <a:rPr lang="en-US" sz="2000" b="1" kern="0" spc="10" dirty="0">
                <a:solidFill>
                  <a:srgbClr val="000000"/>
                </a:solidFill>
                <a:latin typeface="Open Sans" pitchFamily="34" charset="0"/>
                <a:ea typeface="Open Sans" pitchFamily="34" charset="-122"/>
                <a:cs typeface="Open Sans" pitchFamily="34" charset="-120"/>
              </a:rPr>
              <a:t>Organisationsresurser</a:t>
            </a:r>
            <a:endParaRPr lang="en-US" sz="2000" dirty="0"/>
          </a:p>
        </p:txBody>
      </p:sp>
      <p:pic>
        <p:nvPicPr>
          <p:cNvPr id="3" name="Object 2" descr="https://static.greatrate.se/assets/18b086c9-0a24-464a-8e65-471469ee84b9.jpg"/>
          <p:cNvPicPr>
            <a:picLocks noChangeAspect="1"/>
          </p:cNvPicPr>
          <p:nvPr/>
        </p:nvPicPr>
        <p:blipFill>
          <a:blip r:embed="rId3"/>
          <a:srcRect l="-4835" r="-4835"/>
          <a:stretch/>
        </p:blipFill>
        <p:spPr>
          <a:xfrm>
            <a:off x="698400" y="1233599"/>
            <a:ext cx="2778959" cy="2533930"/>
          </a:xfrm>
          <a:prstGeom prst="rect">
            <a:avLst/>
          </a:prstGeom>
        </p:spPr>
      </p:pic>
      <p:sp>
        <p:nvSpPr>
          <p:cNvPr id="4" name="Object3"/>
          <p:cNvSpPr/>
          <p:nvPr/>
        </p:nvSpPr>
        <p:spPr>
          <a:xfrm>
            <a:off x="698400" y="4610643"/>
            <a:ext cx="2778959" cy="2173218"/>
          </a:xfrm>
          <a:prstGeom prst="rect">
            <a:avLst/>
          </a:prstGeom>
          <a:noFill/>
          <a:ln/>
        </p:spPr>
        <p:txBody>
          <a:bodyPr wrap="square" lIns="0" tIns="0" rIns="0" bIns="0" rtlCol="0" anchor="t"/>
          <a:lstStyle/>
          <a:p>
            <a:pPr>
              <a:lnSpc>
                <a:spcPct val="110000"/>
              </a:lnSpc>
            </a:pPr>
            <a:r>
              <a:rPr lang="en-US" sz="1100" kern="0" spc="10" dirty="0">
                <a:solidFill>
                  <a:srgbClr val="000000"/>
                </a:solidFill>
                <a:latin typeface="Open Sans" pitchFamily="34" charset="0"/>
                <a:ea typeface="Open Sans" pitchFamily="34" charset="-122"/>
                <a:cs typeface="Open Sans" pitchFamily="34" charset="-120"/>
              </a:rPr>
              <a:t>Denna del fokuserar på hur samarbetsrelaterade frågor hanteras inom organisationen. Den undersöker medarbetarnas upplevelse av konflikthantering, möjligheten till reflektion över den nuvarande arbetssituationen, samt huruvida de känner sig fria att framföra kritiska åsikter eller frågor inom arbetsmiljön.​</a:t>
            </a:r>
            <a:endParaRPr lang="en-US" sz="1100" dirty="0"/>
          </a:p>
        </p:txBody>
      </p:sp>
      <p:sp>
        <p:nvSpPr>
          <p:cNvPr id="5" name="Object4"/>
          <p:cNvSpPr/>
          <p:nvPr/>
        </p:nvSpPr>
        <p:spPr>
          <a:xfrm>
            <a:off x="698400" y="4249930"/>
            <a:ext cx="277895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Om detta område</a:t>
            </a:r>
            <a:endParaRPr lang="en-US" sz="1200" dirty="0"/>
          </a:p>
        </p:txBody>
      </p:sp>
      <p:sp>
        <p:nvSpPr>
          <p:cNvPr id="6" name="Object5"/>
          <p:cNvSpPr/>
          <p:nvPr/>
        </p:nvSpPr>
        <p:spPr>
          <a:xfrm>
            <a:off x="8500628" y="1557735"/>
            <a:ext cx="339242" cy="102413"/>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2024</a:t>
            </a:r>
            <a:endParaRPr lang="en-US" sz="850" dirty="0"/>
          </a:p>
        </p:txBody>
      </p:sp>
      <p:sp>
        <p:nvSpPr>
          <p:cNvPr id="7" name="Object6"/>
          <p:cNvSpPr/>
          <p:nvPr/>
        </p:nvSpPr>
        <p:spPr>
          <a:xfrm>
            <a:off x="8839871"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2023</a:t>
            </a:r>
            <a:endParaRPr lang="en-US" sz="850" dirty="0"/>
          </a:p>
        </p:txBody>
      </p:sp>
      <p:sp>
        <p:nvSpPr>
          <p:cNvPr id="8" name="Object7"/>
          <p:cNvSpPr/>
          <p:nvPr/>
        </p:nvSpPr>
        <p:spPr>
          <a:xfrm>
            <a:off x="9179113" y="1557735"/>
            <a:ext cx="339242"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ORG</a:t>
            </a:r>
            <a:endParaRPr lang="en-US" sz="850" dirty="0"/>
          </a:p>
        </p:txBody>
      </p:sp>
      <p:sp>
        <p:nvSpPr>
          <p:cNvPr id="9" name="Object8"/>
          <p:cNvSpPr/>
          <p:nvPr/>
        </p:nvSpPr>
        <p:spPr>
          <a:xfrm>
            <a:off x="9552280" y="1557735"/>
            <a:ext cx="447800" cy="102413"/>
          </a:xfrm>
          <a:prstGeom prst="rect">
            <a:avLst/>
          </a:prstGeom>
          <a:noFill/>
          <a:ln/>
        </p:spPr>
        <p:txBody>
          <a:bodyPr wrap="square" lIns="0" tIns="0" rIns="0" bIns="0" rtlCol="0" anchor="ctr"/>
          <a:lstStyle/>
          <a:p>
            <a:pPr algn="r">
              <a:lnSpc>
                <a:spcPct val="100000"/>
              </a:lnSpc>
            </a:pPr>
            <a:r>
              <a:rPr lang="en-US" sz="850" kern="0" spc="10" dirty="0">
                <a:solidFill>
                  <a:srgbClr val="000000"/>
                </a:solidFill>
                <a:latin typeface="Open Sans" pitchFamily="34" charset="0"/>
                <a:ea typeface="Open Sans" pitchFamily="34" charset="-122"/>
                <a:cs typeface="Open Sans" pitchFamily="34" charset="-120"/>
              </a:rPr>
              <a:t>HAR ÅSIKT</a:t>
            </a:r>
            <a:endParaRPr lang="en-US" sz="850" dirty="0"/>
          </a:p>
        </p:txBody>
      </p:sp>
      <p:sp>
        <p:nvSpPr>
          <p:cNvPr id="10" name="Object9"/>
          <p:cNvSpPr/>
          <p:nvPr/>
        </p:nvSpPr>
        <p:spPr>
          <a:xfrm>
            <a:off x="3959760" y="1594311"/>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hanteras konflikter och samarbetsproblem på ett bra sätt</a:t>
            </a:r>
            <a:endParaRPr lang="en-US" sz="850" dirty="0"/>
          </a:p>
        </p:txBody>
      </p:sp>
      <p:sp>
        <p:nvSpPr>
          <p:cNvPr id="11" name="Object10"/>
          <p:cNvSpPr/>
          <p:nvPr/>
        </p:nvSpPr>
        <p:spPr>
          <a:xfrm>
            <a:off x="3959760" y="1865888"/>
            <a:ext cx="29108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6</a:t>
            </a:r>
            <a:endParaRPr lang="en-US" sz="850" dirty="0"/>
          </a:p>
        </p:txBody>
      </p:sp>
      <p:sp>
        <p:nvSpPr>
          <p:cNvPr id="12" name="Object11"/>
          <p:cNvSpPr/>
          <p:nvPr/>
        </p:nvSpPr>
        <p:spPr>
          <a:xfrm>
            <a:off x="4250842" y="1865888"/>
            <a:ext cx="756811"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17</a:t>
            </a:r>
            <a:endParaRPr lang="en-US" sz="850" dirty="0"/>
          </a:p>
        </p:txBody>
      </p:sp>
      <p:sp>
        <p:nvSpPr>
          <p:cNvPr id="13" name="Object12"/>
          <p:cNvSpPr/>
          <p:nvPr/>
        </p:nvSpPr>
        <p:spPr>
          <a:xfrm>
            <a:off x="5007653" y="1865888"/>
            <a:ext cx="815028"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14" name="Object13"/>
          <p:cNvSpPr/>
          <p:nvPr/>
        </p:nvSpPr>
        <p:spPr>
          <a:xfrm>
            <a:off x="5822681" y="1865888"/>
            <a:ext cx="151362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15" name="Object14"/>
          <p:cNvSpPr/>
          <p:nvPr/>
        </p:nvSpPr>
        <p:spPr>
          <a:xfrm>
            <a:off x="7336303" y="1865888"/>
            <a:ext cx="1164325"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16" name="Object15"/>
          <p:cNvSpPr/>
          <p:nvPr/>
        </p:nvSpPr>
        <p:spPr>
          <a:xfrm>
            <a:off x="8500628" y="1865888"/>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17" name="Object16"/>
          <p:cNvSpPr/>
          <p:nvPr/>
        </p:nvSpPr>
        <p:spPr>
          <a:xfrm>
            <a:off x="8839871"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18" name="Object17"/>
          <p:cNvSpPr/>
          <p:nvPr/>
        </p:nvSpPr>
        <p:spPr>
          <a:xfrm>
            <a:off x="9179113" y="1865888"/>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19" name="Object18"/>
          <p:cNvSpPr/>
          <p:nvPr/>
        </p:nvSpPr>
        <p:spPr>
          <a:xfrm>
            <a:off x="9518355" y="1865888"/>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20" name="Object19"/>
          <p:cNvSpPr/>
          <p:nvPr/>
        </p:nvSpPr>
        <p:spPr>
          <a:xfrm>
            <a:off x="3959760" y="2030480"/>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har vi möjlighet att reflektera över vår arbetssituation</a:t>
            </a:r>
            <a:endParaRPr lang="en-US" sz="850" dirty="0"/>
          </a:p>
        </p:txBody>
      </p:sp>
      <p:sp>
        <p:nvSpPr>
          <p:cNvPr id="21" name="Object20"/>
          <p:cNvSpPr/>
          <p:nvPr/>
        </p:nvSpPr>
        <p:spPr>
          <a:xfrm>
            <a:off x="3959760" y="2302057"/>
            <a:ext cx="465730"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22" name="Object21"/>
          <p:cNvSpPr/>
          <p:nvPr/>
        </p:nvSpPr>
        <p:spPr>
          <a:xfrm>
            <a:off x="4425490" y="2302057"/>
            <a:ext cx="349298"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8</a:t>
            </a:r>
            <a:endParaRPr lang="en-US" sz="850" dirty="0"/>
          </a:p>
        </p:txBody>
      </p:sp>
      <p:sp>
        <p:nvSpPr>
          <p:cNvPr id="23" name="Object22"/>
          <p:cNvSpPr/>
          <p:nvPr/>
        </p:nvSpPr>
        <p:spPr>
          <a:xfrm>
            <a:off x="4774788" y="2302057"/>
            <a:ext cx="116432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26</a:t>
            </a:r>
            <a:endParaRPr lang="en-US" sz="850" dirty="0"/>
          </a:p>
        </p:txBody>
      </p:sp>
      <p:sp>
        <p:nvSpPr>
          <p:cNvPr id="24" name="Object23"/>
          <p:cNvSpPr/>
          <p:nvPr/>
        </p:nvSpPr>
        <p:spPr>
          <a:xfrm>
            <a:off x="5939113" y="2302057"/>
            <a:ext cx="1513623"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33</a:t>
            </a:r>
            <a:endParaRPr lang="en-US" sz="850" dirty="0"/>
          </a:p>
        </p:txBody>
      </p:sp>
      <p:sp>
        <p:nvSpPr>
          <p:cNvPr id="25" name="Object24"/>
          <p:cNvSpPr/>
          <p:nvPr/>
        </p:nvSpPr>
        <p:spPr>
          <a:xfrm>
            <a:off x="7452736" y="2302057"/>
            <a:ext cx="1047893"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23</a:t>
            </a:r>
            <a:endParaRPr lang="en-US" sz="850" dirty="0"/>
          </a:p>
        </p:txBody>
      </p:sp>
      <p:sp>
        <p:nvSpPr>
          <p:cNvPr id="26" name="Object25"/>
          <p:cNvSpPr/>
          <p:nvPr/>
        </p:nvSpPr>
        <p:spPr>
          <a:xfrm>
            <a:off x="8500628" y="2302057"/>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27" name="Object26"/>
          <p:cNvSpPr/>
          <p:nvPr/>
        </p:nvSpPr>
        <p:spPr>
          <a:xfrm>
            <a:off x="8839871"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4,0</a:t>
            </a:r>
            <a:endParaRPr lang="en-US" sz="850" dirty="0"/>
          </a:p>
        </p:txBody>
      </p:sp>
      <p:sp>
        <p:nvSpPr>
          <p:cNvPr id="28" name="Object27"/>
          <p:cNvSpPr/>
          <p:nvPr/>
        </p:nvSpPr>
        <p:spPr>
          <a:xfrm>
            <a:off x="9179113" y="2302057"/>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29" name="Object28"/>
          <p:cNvSpPr/>
          <p:nvPr/>
        </p:nvSpPr>
        <p:spPr>
          <a:xfrm>
            <a:off x="9518355" y="2302057"/>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30" name="Object29"/>
          <p:cNvSpPr/>
          <p:nvPr/>
        </p:nvSpPr>
        <p:spPr>
          <a:xfrm>
            <a:off x="3959760" y="2466649"/>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kan jag uttrycka kritiska åsikter eller frågor</a:t>
            </a:r>
            <a:endParaRPr lang="en-US" sz="850" dirty="0"/>
          </a:p>
        </p:txBody>
      </p:sp>
      <p:sp>
        <p:nvSpPr>
          <p:cNvPr id="31" name="Object30"/>
          <p:cNvSpPr/>
          <p:nvPr/>
        </p:nvSpPr>
        <p:spPr>
          <a:xfrm>
            <a:off x="3959760" y="2738226"/>
            <a:ext cx="291081"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6</a:t>
            </a:r>
            <a:endParaRPr lang="en-US" sz="850" dirty="0"/>
          </a:p>
        </p:txBody>
      </p:sp>
      <p:sp>
        <p:nvSpPr>
          <p:cNvPr id="32" name="Object31"/>
          <p:cNvSpPr/>
          <p:nvPr/>
        </p:nvSpPr>
        <p:spPr>
          <a:xfrm>
            <a:off x="4250842" y="2738226"/>
            <a:ext cx="582163"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13</a:t>
            </a:r>
            <a:endParaRPr lang="en-US" sz="850" dirty="0"/>
          </a:p>
        </p:txBody>
      </p:sp>
      <p:sp>
        <p:nvSpPr>
          <p:cNvPr id="33" name="Object32"/>
          <p:cNvSpPr/>
          <p:nvPr/>
        </p:nvSpPr>
        <p:spPr>
          <a:xfrm>
            <a:off x="4833004" y="2738226"/>
            <a:ext cx="698595"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15</a:t>
            </a:r>
            <a:endParaRPr lang="en-US" sz="850" dirty="0"/>
          </a:p>
        </p:txBody>
      </p:sp>
      <p:sp>
        <p:nvSpPr>
          <p:cNvPr id="34" name="Object33"/>
          <p:cNvSpPr/>
          <p:nvPr/>
        </p:nvSpPr>
        <p:spPr>
          <a:xfrm>
            <a:off x="5531599" y="2738226"/>
            <a:ext cx="1571839"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35</a:t>
            </a:r>
            <a:endParaRPr lang="en-US" sz="850" dirty="0"/>
          </a:p>
        </p:txBody>
      </p:sp>
      <p:sp>
        <p:nvSpPr>
          <p:cNvPr id="35" name="Object34"/>
          <p:cNvSpPr/>
          <p:nvPr/>
        </p:nvSpPr>
        <p:spPr>
          <a:xfrm>
            <a:off x="7103438" y="2738226"/>
            <a:ext cx="139719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31</a:t>
            </a:r>
            <a:endParaRPr lang="en-US" sz="850" dirty="0"/>
          </a:p>
        </p:txBody>
      </p:sp>
      <p:sp>
        <p:nvSpPr>
          <p:cNvPr id="36" name="Object35"/>
          <p:cNvSpPr/>
          <p:nvPr/>
        </p:nvSpPr>
        <p:spPr>
          <a:xfrm>
            <a:off x="8500628" y="2738226"/>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37" name="Object36"/>
          <p:cNvSpPr/>
          <p:nvPr/>
        </p:nvSpPr>
        <p:spPr>
          <a:xfrm>
            <a:off x="8839871"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4,2</a:t>
            </a:r>
            <a:endParaRPr lang="en-US" sz="850" dirty="0"/>
          </a:p>
        </p:txBody>
      </p:sp>
      <p:sp>
        <p:nvSpPr>
          <p:cNvPr id="38" name="Object37"/>
          <p:cNvSpPr/>
          <p:nvPr/>
        </p:nvSpPr>
        <p:spPr>
          <a:xfrm>
            <a:off x="9179113" y="2738226"/>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39" name="Object38"/>
          <p:cNvSpPr/>
          <p:nvPr/>
        </p:nvSpPr>
        <p:spPr>
          <a:xfrm>
            <a:off x="9518355" y="2738226"/>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100%</a:t>
            </a:r>
            <a:endParaRPr lang="en-US" sz="850" dirty="0"/>
          </a:p>
        </p:txBody>
      </p:sp>
      <p:sp>
        <p:nvSpPr>
          <p:cNvPr id="40" name="Object39"/>
          <p:cNvSpPr/>
          <p:nvPr/>
        </p:nvSpPr>
        <p:spPr>
          <a:xfrm>
            <a:off x="3959760" y="2902818"/>
            <a:ext cx="4540868" cy="248717"/>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På min arbetsplats används resultatet från undersökningen till att förbättra arbetsmiljön</a:t>
            </a:r>
            <a:endParaRPr lang="en-US" sz="850" dirty="0"/>
          </a:p>
        </p:txBody>
      </p:sp>
      <p:sp>
        <p:nvSpPr>
          <p:cNvPr id="41" name="Object40"/>
          <p:cNvSpPr/>
          <p:nvPr/>
        </p:nvSpPr>
        <p:spPr>
          <a:xfrm>
            <a:off x="3959760" y="3174394"/>
            <a:ext cx="454087"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42" name="Object41"/>
          <p:cNvSpPr/>
          <p:nvPr/>
        </p:nvSpPr>
        <p:spPr>
          <a:xfrm>
            <a:off x="4413847" y="3174394"/>
            <a:ext cx="194609"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4</a:t>
            </a:r>
            <a:endParaRPr lang="en-US" sz="850" dirty="0"/>
          </a:p>
        </p:txBody>
      </p:sp>
      <p:sp>
        <p:nvSpPr>
          <p:cNvPr id="43" name="Object42"/>
          <p:cNvSpPr/>
          <p:nvPr/>
        </p:nvSpPr>
        <p:spPr>
          <a:xfrm>
            <a:off x="4608456" y="3174394"/>
            <a:ext cx="1232521"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27</a:t>
            </a:r>
            <a:endParaRPr lang="en-US" sz="850" dirty="0"/>
          </a:p>
        </p:txBody>
      </p:sp>
      <p:sp>
        <p:nvSpPr>
          <p:cNvPr id="44" name="Object43"/>
          <p:cNvSpPr/>
          <p:nvPr/>
        </p:nvSpPr>
        <p:spPr>
          <a:xfrm>
            <a:off x="5840977" y="3174394"/>
            <a:ext cx="1362260"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30</a:t>
            </a:r>
            <a:endParaRPr lang="en-US" sz="850" dirty="0"/>
          </a:p>
        </p:txBody>
      </p:sp>
      <p:sp>
        <p:nvSpPr>
          <p:cNvPr id="45" name="Object44"/>
          <p:cNvSpPr/>
          <p:nvPr/>
        </p:nvSpPr>
        <p:spPr>
          <a:xfrm>
            <a:off x="7203237" y="3174394"/>
            <a:ext cx="1297391"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29</a:t>
            </a:r>
            <a:endParaRPr lang="en-US" sz="850" dirty="0"/>
          </a:p>
        </p:txBody>
      </p:sp>
      <p:sp>
        <p:nvSpPr>
          <p:cNvPr id="46" name="Object45"/>
          <p:cNvSpPr/>
          <p:nvPr/>
        </p:nvSpPr>
        <p:spPr>
          <a:xfrm>
            <a:off x="8500628" y="317439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3,6</a:t>
            </a:r>
            <a:endParaRPr lang="en-US" sz="850" dirty="0"/>
          </a:p>
        </p:txBody>
      </p:sp>
      <p:sp>
        <p:nvSpPr>
          <p:cNvPr id="47" name="Object46"/>
          <p:cNvSpPr/>
          <p:nvPr/>
        </p:nvSpPr>
        <p:spPr>
          <a:xfrm>
            <a:off x="8839871"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4,3</a:t>
            </a:r>
            <a:endParaRPr lang="en-US" sz="850" dirty="0"/>
          </a:p>
        </p:txBody>
      </p:sp>
      <p:sp>
        <p:nvSpPr>
          <p:cNvPr id="48" name="Object47"/>
          <p:cNvSpPr/>
          <p:nvPr/>
        </p:nvSpPr>
        <p:spPr>
          <a:xfrm>
            <a:off x="9179113" y="317439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3,7</a:t>
            </a:r>
            <a:endParaRPr lang="en-US" sz="850" dirty="0"/>
          </a:p>
        </p:txBody>
      </p:sp>
      <p:sp>
        <p:nvSpPr>
          <p:cNvPr id="49" name="Object48"/>
          <p:cNvSpPr/>
          <p:nvPr/>
        </p:nvSpPr>
        <p:spPr>
          <a:xfrm>
            <a:off x="9518355" y="317439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90%</a:t>
            </a:r>
            <a:endParaRPr lang="en-US" sz="850" dirty="0"/>
          </a:p>
        </p:txBody>
      </p:sp>
      <p:sp>
        <p:nvSpPr>
          <p:cNvPr id="50" name="Object49"/>
          <p:cNvSpPr/>
          <p:nvPr/>
        </p:nvSpPr>
        <p:spPr>
          <a:xfrm>
            <a:off x="3959760" y="3320698"/>
            <a:ext cx="4540868" cy="373075"/>
          </a:xfrm>
          <a:prstGeom prst="rect">
            <a:avLst/>
          </a:prstGeom>
          <a:noFill/>
          <a:ln/>
        </p:spPr>
        <p:txBody>
          <a:bodyPr wrap="square" lIns="0" tIns="0" rIns="0" bIns="0" rtlCol="0" anchor="b"/>
          <a:lstStyle/>
          <a:p>
            <a:pPr algn="l">
              <a:lnSpc>
                <a:spcPct val="97000"/>
              </a:lnSpc>
            </a:pPr>
            <a:r>
              <a:rPr lang="en-US" sz="850" kern="0" spc="10" dirty="0">
                <a:solidFill>
                  <a:srgbClr val="000000"/>
                </a:solidFill>
                <a:latin typeface="Open Sans" pitchFamily="34" charset="0"/>
                <a:ea typeface="Open Sans" pitchFamily="34" charset="-122"/>
                <a:cs typeface="Open Sans" pitchFamily="34" charset="-120"/>
              </a:rPr>
              <a:t>Ledningen i min organisation är intresserade av förslag och åsikter från medarbetare. (Med organisation avses den nämnd/bolag/förvaltning du arbetar inom, t ex SLSO, SÖS, AISAB, Tiohundra, Serviceförvaltningen etc.)</a:t>
            </a:r>
            <a:endParaRPr lang="en-US" sz="850" dirty="0"/>
          </a:p>
        </p:txBody>
      </p:sp>
      <p:sp>
        <p:nvSpPr>
          <p:cNvPr id="51" name="Object50"/>
          <p:cNvSpPr/>
          <p:nvPr/>
        </p:nvSpPr>
        <p:spPr>
          <a:xfrm>
            <a:off x="3959760" y="3693774"/>
            <a:ext cx="467442" cy="146304"/>
          </a:xfrm>
          <a:prstGeom prst="rect">
            <a:avLst/>
          </a:prstGeom>
          <a:solidFill>
            <a:srgbClr val="E74C3C"/>
          </a:solidFill>
          <a:ln/>
        </p:spPr>
        <p:txBody>
          <a:bodyPr wrap="square" lIns="0" tIns="0" rIns="0" bIns="0" rtlCol="0" anchor="ctr"/>
          <a:lstStyle/>
          <a:p>
            <a:pPr algn="ctr">
              <a:lnSpc>
                <a:spcPct val="110000"/>
              </a:lnSpc>
            </a:pPr>
            <a:r>
              <a:rPr lang="en-US" sz="850" b="1" kern="0" spc="10" dirty="0">
                <a:solidFill>
                  <a:srgbClr val="FFFFFF"/>
                </a:solidFill>
                <a:latin typeface="Open Sans" pitchFamily="34" charset="0"/>
                <a:ea typeface="Open Sans" pitchFamily="34" charset="-122"/>
                <a:cs typeface="Open Sans" pitchFamily="34" charset="-120"/>
              </a:rPr>
              <a:t>10</a:t>
            </a:r>
            <a:endParaRPr lang="en-US" sz="850" dirty="0"/>
          </a:p>
        </p:txBody>
      </p:sp>
      <p:sp>
        <p:nvSpPr>
          <p:cNvPr id="52" name="Object51"/>
          <p:cNvSpPr/>
          <p:nvPr/>
        </p:nvSpPr>
        <p:spPr>
          <a:xfrm>
            <a:off x="4427203" y="3693774"/>
            <a:ext cx="467442" cy="146304"/>
          </a:xfrm>
          <a:prstGeom prst="rect">
            <a:avLst/>
          </a:prstGeom>
          <a:solidFill>
            <a:srgbClr val="F29D94"/>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10</a:t>
            </a:r>
            <a:endParaRPr lang="en-US" sz="850" dirty="0"/>
          </a:p>
        </p:txBody>
      </p:sp>
      <p:sp>
        <p:nvSpPr>
          <p:cNvPr id="53" name="Object52"/>
          <p:cNvSpPr/>
          <p:nvPr/>
        </p:nvSpPr>
        <p:spPr>
          <a:xfrm>
            <a:off x="4894645" y="3693774"/>
            <a:ext cx="1268772" cy="146304"/>
          </a:xfrm>
          <a:prstGeom prst="rect">
            <a:avLst/>
          </a:prstGeom>
          <a:solidFill>
            <a:srgbClr val="F8E187"/>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28</a:t>
            </a:r>
            <a:endParaRPr lang="en-US" sz="850" dirty="0"/>
          </a:p>
        </p:txBody>
      </p:sp>
      <p:sp>
        <p:nvSpPr>
          <p:cNvPr id="54" name="Object53"/>
          <p:cNvSpPr/>
          <p:nvPr/>
        </p:nvSpPr>
        <p:spPr>
          <a:xfrm>
            <a:off x="6163417" y="3693774"/>
            <a:ext cx="1535882" cy="146304"/>
          </a:xfrm>
          <a:prstGeom prst="rect">
            <a:avLst/>
          </a:prstGeom>
          <a:solidFill>
            <a:srgbClr val="8CE3B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55" name="Object54"/>
          <p:cNvSpPr/>
          <p:nvPr/>
        </p:nvSpPr>
        <p:spPr>
          <a:xfrm>
            <a:off x="7699299" y="3693774"/>
            <a:ext cx="801330" cy="146304"/>
          </a:xfrm>
          <a:prstGeom prst="rect">
            <a:avLst/>
          </a:prstGeom>
          <a:solidFill>
            <a:srgbClr val="2ECC71"/>
          </a:solidFill>
          <a:ln/>
        </p:spPr>
        <p:txBody>
          <a:bodyPr wrap="square" lIns="0" tIns="0" rIns="0" bIns="0" rtlCol="0" anchor="ctr"/>
          <a:lstStyle/>
          <a:p>
            <a:pPr algn="ctr">
              <a:lnSpc>
                <a:spcPct val="110000"/>
              </a:lnSpc>
            </a:pPr>
            <a:r>
              <a:rPr lang="en-US" sz="850" b="1" kern="0" spc="10" dirty="0">
                <a:solidFill>
                  <a:srgbClr val="000000"/>
                </a:solidFill>
                <a:latin typeface="Open Sans" pitchFamily="34" charset="0"/>
                <a:ea typeface="Open Sans" pitchFamily="34" charset="-122"/>
                <a:cs typeface="Open Sans" pitchFamily="34" charset="-120"/>
              </a:rPr>
              <a:t>18</a:t>
            </a:r>
            <a:endParaRPr lang="en-US" sz="850" dirty="0"/>
          </a:p>
        </p:txBody>
      </p:sp>
      <p:sp>
        <p:nvSpPr>
          <p:cNvPr id="56" name="Object55"/>
          <p:cNvSpPr/>
          <p:nvPr/>
        </p:nvSpPr>
        <p:spPr>
          <a:xfrm>
            <a:off x="8500628" y="3693774"/>
            <a:ext cx="339242" cy="146304"/>
          </a:xfrm>
          <a:prstGeom prst="rect">
            <a:avLst/>
          </a:prstGeom>
          <a:noFill/>
          <a:ln/>
        </p:spPr>
        <p:txBody>
          <a:bodyPr wrap="square" lIns="0" tIns="0" rIns="0" bIns="0" rtlCol="0" anchor="ctr"/>
          <a:lstStyle/>
          <a:p>
            <a:pPr algn="r">
              <a:lnSpc>
                <a:spcPct val="110000"/>
              </a:lnSpc>
            </a:pPr>
            <a:r>
              <a:rPr lang="en-US" sz="850" b="1"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57" name="Object56"/>
          <p:cNvSpPr/>
          <p:nvPr/>
        </p:nvSpPr>
        <p:spPr>
          <a:xfrm>
            <a:off x="8839871" y="369377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a:t>
            </a:r>
            <a:endParaRPr lang="en-US" sz="850" dirty="0"/>
          </a:p>
        </p:txBody>
      </p:sp>
      <p:sp>
        <p:nvSpPr>
          <p:cNvPr id="58" name="Object57"/>
          <p:cNvSpPr/>
          <p:nvPr/>
        </p:nvSpPr>
        <p:spPr>
          <a:xfrm>
            <a:off x="9179113" y="3693774"/>
            <a:ext cx="339242"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3,4</a:t>
            </a:r>
            <a:endParaRPr lang="en-US" sz="850" dirty="0"/>
          </a:p>
        </p:txBody>
      </p:sp>
      <p:sp>
        <p:nvSpPr>
          <p:cNvPr id="59" name="Object58"/>
          <p:cNvSpPr/>
          <p:nvPr/>
        </p:nvSpPr>
        <p:spPr>
          <a:xfrm>
            <a:off x="9518355" y="3693774"/>
            <a:ext cx="481724" cy="146304"/>
          </a:xfrm>
          <a:prstGeom prst="rect">
            <a:avLst/>
          </a:prstGeom>
          <a:noFill/>
          <a:ln/>
        </p:spPr>
        <p:txBody>
          <a:bodyPr wrap="square" lIns="0" tIns="0" rIns="0" bIns="0" rtlCol="0" anchor="ctr"/>
          <a:lstStyle/>
          <a:p>
            <a:pPr algn="r">
              <a:lnSpc>
                <a:spcPct val="110000"/>
              </a:lnSpc>
            </a:pPr>
            <a:r>
              <a:rPr lang="en-US" sz="850" kern="0" spc="10" dirty="0">
                <a:solidFill>
                  <a:srgbClr val="000000"/>
                </a:solidFill>
                <a:latin typeface="Open Sans" pitchFamily="34" charset="0"/>
                <a:ea typeface="Open Sans" pitchFamily="34" charset="-122"/>
                <a:cs typeface="Open Sans" pitchFamily="34" charset="-120"/>
              </a:rPr>
              <a:t>87%</a:t>
            </a:r>
            <a:endParaRPr lang="en-US" sz="850" dirty="0"/>
          </a:p>
        </p:txBody>
      </p:sp>
      <p:sp>
        <p:nvSpPr>
          <p:cNvPr id="60" name="Object59"/>
          <p:cNvSpPr/>
          <p:nvPr/>
        </p:nvSpPr>
        <p:spPr>
          <a:xfrm>
            <a:off x="3959760" y="1233599"/>
            <a:ext cx="6040319" cy="119512"/>
          </a:xfrm>
          <a:prstGeom prst="rect">
            <a:avLst/>
          </a:prstGeom>
          <a:noFill/>
          <a:ln/>
        </p:spPr>
        <p:txBody>
          <a:bodyPr wrap="square" lIns="0" tIns="0" rIns="0" bIns="0" rtlCol="0" anchor="ctr"/>
          <a:lstStyle/>
          <a:p>
            <a:pPr algn="l">
              <a:lnSpc>
                <a:spcPct val="110000"/>
              </a:lnSpc>
            </a:pPr>
            <a:r>
              <a:rPr lang="en-US" sz="1200" b="1" kern="0" spc="10" dirty="0">
                <a:solidFill>
                  <a:srgbClr val="000000"/>
                </a:solidFill>
                <a:latin typeface="Open Sans" pitchFamily="34" charset="0"/>
                <a:ea typeface="Open Sans" pitchFamily="34" charset="-122"/>
                <a:cs typeface="Open Sans" pitchFamily="34" charset="-120"/>
              </a:rPr>
              <a:t>Nedan följer frågor som handlar om organisationsresurser</a:t>
            </a:r>
            <a:endParaRPr lang="en-US" sz="1200" dirty="0"/>
          </a:p>
        </p:txBody>
      </p:sp>
      <p:sp>
        <p:nvSpPr>
          <p:cNvPr id="61" name="Object60"/>
          <p:cNvSpPr/>
          <p:nvPr/>
        </p:nvSpPr>
        <p:spPr>
          <a:xfrm>
            <a:off x="3959760" y="4610643"/>
            <a:ext cx="6040319" cy="2173218"/>
          </a:xfrm>
          <a:prstGeom prst="rect">
            <a:avLst/>
          </a:prstGeom>
          <a:noFill/>
          <a:ln/>
        </p:spPr>
        <p:txBody>
          <a:bodyPr wrap="square" lIns="0" tIns="0" rIns="0" bIns="0" rtlCol="0" anchor="t"/>
          <a:lstStyle/>
          <a:p>
            <a:pPr>
              <a:lnSpc>
                <a:spcPct val="110000"/>
              </a:lnSpc>
            </a:pPr>
            <a:r>
              <a:rPr lang="en-US" sz="1000" kern="0" spc="10" dirty="0">
                <a:solidFill>
                  <a:srgbClr val="000000"/>
                </a:solidFill>
                <a:latin typeface="Open Sans" pitchFamily="34" charset="0"/>
                <a:ea typeface="Open Sans" pitchFamily="34" charset="-122"/>
                <a:cs typeface="Open Sans" pitchFamily="34" charset="-120"/>
              </a:rPr>
              <a:t>*Med organisation avses den nämnd/bolag/förvaltning du arbetar inom, t ex SLSO, SÖS, AISAB, Tiohundra, Serviceförvaltningen etc.</a:t>
            </a:r>
            <a:endParaRPr lang="en-US" sz="1000" dirty="0"/>
          </a:p>
        </p:txBody>
      </p:sp>
      <p:sp>
        <p:nvSpPr>
          <p:cNvPr id="62" name="Object61"/>
          <p:cNvSpPr/>
          <p:nvPr/>
        </p:nvSpPr>
        <p:spPr>
          <a:xfrm>
            <a:off x="457200" y="4054450"/>
            <a:ext cx="3261360" cy="0"/>
          </a:xfrm>
          <a:prstGeom prst="line">
            <a:avLst/>
          </a:prstGeom>
          <a:noFill/>
          <a:ln w="12700">
            <a:solidFill>
              <a:srgbClr val="CCCCCC"/>
            </a:solidFill>
            <a:prstDash val="solid"/>
          </a:ln>
        </p:spPr>
      </p:sp>
      <p:sp>
        <p:nvSpPr>
          <p:cNvPr id="63" name="Object62"/>
          <p:cNvSpPr/>
          <p:nvPr/>
        </p:nvSpPr>
        <p:spPr>
          <a:xfrm>
            <a:off x="3718560" y="4054450"/>
            <a:ext cx="3261360" cy="0"/>
          </a:xfrm>
          <a:prstGeom prst="line">
            <a:avLst/>
          </a:prstGeom>
          <a:noFill/>
          <a:ln w="12700">
            <a:solidFill>
              <a:srgbClr val="CCCCCC"/>
            </a:solidFill>
            <a:prstDash val="solid"/>
          </a:ln>
        </p:spPr>
      </p:sp>
      <p:sp>
        <p:nvSpPr>
          <p:cNvPr id="64" name="Object63"/>
          <p:cNvSpPr/>
          <p:nvPr/>
        </p:nvSpPr>
        <p:spPr>
          <a:xfrm>
            <a:off x="6979920" y="4054450"/>
            <a:ext cx="3261360" cy="0"/>
          </a:xfrm>
          <a:prstGeom prst="line">
            <a:avLst/>
          </a:prstGeom>
          <a:noFill/>
          <a:ln w="12700">
            <a:solidFill>
              <a:srgbClr val="CCCCCC"/>
            </a:solidFill>
            <a:prstDash val="solid"/>
          </a:ln>
        </p:spPr>
      </p:sp>
      <p:sp>
        <p:nvSpPr>
          <p:cNvPr id="65" name="Object64"/>
          <p:cNvSpPr/>
          <p:nvPr/>
        </p:nvSpPr>
        <p:spPr>
          <a:xfrm>
            <a:off x="3718560" y="1038118"/>
            <a:ext cx="0" cy="6032663"/>
          </a:xfrm>
          <a:prstGeom prst="line">
            <a:avLst/>
          </a:prstGeom>
          <a:noFill/>
          <a:ln w="12700">
            <a:solidFill>
              <a:srgbClr val="CCCCCC"/>
            </a:solidFill>
            <a:prstDash val="solid"/>
          </a:ln>
        </p:spPr>
      </p:sp>
      <p:sp>
        <p:nvSpPr>
          <p:cNvPr id="66" name="Slide Number Placeholder 24"/>
          <p:cNvSpPr>
            <a:spLocks noGrp="1"/>
          </p:cNvSpPr>
          <p:nvPr>
            <p:ph type="sldNum" sz="quarter" idx="4294967295"/>
          </p:nvPr>
        </p:nvSpPr>
        <p:spPr>
          <a:xfrm>
            <a:off x="9966960" y="7116501"/>
            <a:ext cx="274320" cy="228600"/>
          </a:xfrm>
          <a:prstGeom prst="rect">
            <a:avLst/>
          </a:prstGeom>
          <a:extLst>
            <a:ext uri="{C572A759-6A51-4108-AA02-DFA0A04FC94B}">
              <ma14:wrappingTextBoxFlag xmlns:ma14="http://schemas.microsoft.com/office/mac/drawingml/2011/main" xmlns="" val="0"/>
            </a:ext>
          </a:extLst>
        </p:spPr>
        <p:txBody>
          <a:bodyPr lIns="0" tIns="0" rIns="0" bIns="0"/>
          <a:lstStyle>
            <a:lvl1pPr>
              <a:defRPr sz="1200">
                <a:solidFill>
                  <a:srgbClr val="34282C"/>
                </a:solidFill>
                <a:latin typeface="Open Sans"/>
                <a:ea typeface="Open Sans"/>
                <a:cs typeface="Open Sans"/>
              </a:defRPr>
            </a:lvl1pPr>
          </a:lstStyle>
          <a:p>
            <a:pPr algn="r"/>
            <a:fld id="{F7021451-1387-4CA6-816F-3879F97B5CBC}" type="slidenum">
              <a:rPr lang="en-US"/>
              <a:pPr algn="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3509</Words>
  <Application>Microsoft Office PowerPoint</Application>
  <PresentationFormat>Anpassad</PresentationFormat>
  <Paragraphs>986</Paragraphs>
  <Slides>20</Slides>
  <Notes>20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20</vt:i4>
      </vt:variant>
    </vt:vector>
  </HeadingPairs>
  <TitlesOfParts>
    <vt:vector size="24" baseType="lpstr">
      <vt:lpstr>Arial</vt:lpstr>
      <vt:lpstr>Calibri</vt:lpstr>
      <vt:lpstr>Open Sans</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Lotta Ramstedt</cp:lastModifiedBy>
  <cp:revision>1</cp:revision>
  <dcterms:created xsi:type="dcterms:W3CDTF">2024-12-16T15:32:39Z</dcterms:created>
  <dcterms:modified xsi:type="dcterms:W3CDTF">2024-12-16T15:35:12Z</dcterms:modified>
</cp:coreProperties>
</file>