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9" r:id="rId2"/>
    <p:sldMasterId id="2147483666" r:id="rId3"/>
  </p:sldMasterIdLst>
  <p:notesMasterIdLst>
    <p:notesMasterId r:id="rId12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926638"/>
  <p:defaultTextStyle>
    <a:defPPr>
      <a:defRPr lang="sv-SE"/>
    </a:defPPr>
    <a:lvl1pPr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Verdana" pitchFamily="34" charset="0"/>
        <a:ea typeface="Geneva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2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in Öberg" initials="MÖ" lastIdx="5" clrIdx="0">
    <p:extLst>
      <p:ext uri="{19B8F6BF-5375-455C-9EA6-DF929625EA0E}">
        <p15:presenceInfo xmlns:p15="http://schemas.microsoft.com/office/powerpoint/2012/main" userId="S-1-5-21-613775786-3661600701-2283250920-3116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EE"/>
    <a:srgbClr val="00AEEF"/>
    <a:srgbClr val="76BA2C"/>
    <a:srgbClr val="E9E3DC"/>
    <a:srgbClr val="0034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4" autoAdjust="0"/>
    <p:restoredTop sz="95280" autoAdjust="0"/>
  </p:normalViewPr>
  <p:slideViewPr>
    <p:cSldViewPr snapToGrid="0">
      <p:cViewPr varScale="1">
        <p:scale>
          <a:sx n="72" d="100"/>
          <a:sy n="72" d="100"/>
        </p:scale>
        <p:origin x="1050" y="78"/>
      </p:cViewPr>
      <p:guideLst>
        <p:guide orient="horz" pos="1412"/>
        <p:guide pos="6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7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endParaRPr lang="sv-S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endParaRPr lang="sv-S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endParaRPr lang="sv-S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fld id="{39F56C83-3508-4DF3-A02B-BBBCC8BE386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4836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8DD0-3D6A-4DF1-B7E3-A1897A507F58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5145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8DD0-3D6A-4DF1-B7E3-A1897A507F58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15765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8DD0-3D6A-4DF1-B7E3-A1897A507F58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01108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8DD0-3D6A-4DF1-B7E3-A1897A507F58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24805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88DD0-3D6A-4DF1-B7E3-A1897A507F58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061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ktangel 18">
            <a:extLst>
              <a:ext uri="{FF2B5EF4-FFF2-40B4-BE49-F238E27FC236}">
                <a16:creationId xmlns:a16="http://schemas.microsoft.com/office/drawing/2014/main" id="{54F1F192-917D-44EE-9330-50224318389F}"/>
              </a:ext>
            </a:extLst>
          </p:cNvPr>
          <p:cNvSpPr/>
          <p:nvPr userDrawn="1"/>
        </p:nvSpPr>
        <p:spPr bwMode="auto">
          <a:xfrm>
            <a:off x="0" y="0"/>
            <a:ext cx="9144000" cy="972000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pic>
        <p:nvPicPr>
          <p:cNvPr id="20" name="Bild 19">
            <a:extLst>
              <a:ext uri="{FF2B5EF4-FFF2-40B4-BE49-F238E27FC236}">
                <a16:creationId xmlns:a16="http://schemas.microsoft.com/office/drawing/2014/main" id="{01EFBFFE-FAB1-45A9-A57E-155DF9007B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21" name="Grupp 20">
            <a:extLst>
              <a:ext uri="{FF2B5EF4-FFF2-40B4-BE49-F238E27FC236}">
                <a16:creationId xmlns:a16="http://schemas.microsoft.com/office/drawing/2014/main" id="{A5EE197A-2218-490C-B910-50D02DE869E9}"/>
              </a:ext>
            </a:extLst>
          </p:cNvPr>
          <p:cNvGrpSpPr/>
          <p:nvPr userDrawn="1"/>
        </p:nvGrpSpPr>
        <p:grpSpPr>
          <a:xfrm>
            <a:off x="8999538" y="3175"/>
            <a:ext cx="144463" cy="788988"/>
            <a:chOff x="8999538" y="3175"/>
            <a:chExt cx="144463" cy="788988"/>
          </a:xfrm>
        </p:grpSpPr>
        <p:sp>
          <p:nvSpPr>
            <p:cNvPr id="22" name="Rectangle 30">
              <a:extLst>
                <a:ext uri="{FF2B5EF4-FFF2-40B4-BE49-F238E27FC236}">
                  <a16:creationId xmlns:a16="http://schemas.microsoft.com/office/drawing/2014/main" id="{5BF1DE56-4FC2-4C94-A969-E8D1A58B6751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23" name="Rectangle 31">
              <a:extLst>
                <a:ext uri="{FF2B5EF4-FFF2-40B4-BE49-F238E27FC236}">
                  <a16:creationId xmlns:a16="http://schemas.microsoft.com/office/drawing/2014/main" id="{34485709-C896-4731-9C30-270E246602C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24" name="Rectangle 32">
              <a:extLst>
                <a:ext uri="{FF2B5EF4-FFF2-40B4-BE49-F238E27FC236}">
                  <a16:creationId xmlns:a16="http://schemas.microsoft.com/office/drawing/2014/main" id="{AEC58057-F316-49ED-81A9-D948AF09999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25" name="Rectangle 33">
              <a:extLst>
                <a:ext uri="{FF2B5EF4-FFF2-40B4-BE49-F238E27FC236}">
                  <a16:creationId xmlns:a16="http://schemas.microsoft.com/office/drawing/2014/main" id="{911914C6-C46E-436E-9A4C-E9EC2C6CB4FE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sv-SE" noProof="0"/>
              <a:t>Klicka här för att ändra mall för rubrikformat</a:t>
            </a:r>
            <a:endParaRPr lang="sv-SE" noProof="0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sv-SE" noProof="0"/>
              <a:t>Klicka här för att ändra mall för underrubrikformat</a:t>
            </a:r>
            <a:endParaRPr lang="sv-SE" noProof="0" dirty="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6400801" y="655028"/>
            <a:ext cx="2519363" cy="130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2 innehållsdelar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9138" y="2159000"/>
            <a:ext cx="3717988" cy="3937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EFC4FDA7-B96F-420F-97B3-6843B108A8E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10495" y="2159000"/>
            <a:ext cx="3717988" cy="3937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6789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35897-AA38-4E5A-9DD3-4A40406CD6F6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519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147F2-D839-401F-8B8C-3CAF295340B5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6387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1371600" y="3606781"/>
            <a:ext cx="6400800" cy="100168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/>
              <a:t>Klicka här för att ändra mall för underrubrikformat</a:t>
            </a:r>
          </a:p>
        </p:txBody>
      </p:sp>
      <p:sp>
        <p:nvSpPr>
          <p:cNvPr id="13" name="Rectangle 3"/>
          <p:cNvSpPr>
            <a:spLocks noGrp="1" noChangeArrowheads="1"/>
          </p:cNvSpPr>
          <p:nvPr userDrawn="1">
            <p:ph type="ctrTitle"/>
          </p:nvPr>
        </p:nvSpPr>
        <p:spPr>
          <a:xfrm>
            <a:off x="685800" y="1933257"/>
            <a:ext cx="7772400" cy="1284865"/>
          </a:xfrm>
        </p:spPr>
        <p:txBody>
          <a:bodyPr/>
          <a:lstStyle>
            <a:lvl1pPr algn="ctr"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sv-SE" noProof="0"/>
              <a:t>Klicka här för att ändra mall för rubrikformat</a:t>
            </a:r>
            <a:endParaRPr lang="en-GB" noProof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2" y="307095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pPr eaLnBrk="0" fontAlgn="base" hangingPunct="0">
              <a:spcAft>
                <a:spcPct val="0"/>
              </a:spcAft>
            </a:pPr>
            <a:endParaRPr lang="sv-SE">
              <a:solidFill>
                <a:srgbClr val="000000"/>
              </a:solidFill>
            </a:endParaRPr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00802" y="883843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pPr eaLnBrk="0" fontAlgn="base" hangingPunct="0">
              <a:spcAft>
                <a:spcPct val="0"/>
              </a:spcAft>
            </a:pPr>
            <a:r>
              <a:rPr lang="sv-SE">
                <a:solidFill>
                  <a:srgbClr val="000000"/>
                </a:solidFill>
              </a:rPr>
              <a:t>Regionledningskontoret</a:t>
            </a:r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2" y="609647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pPr eaLnBrk="0" fontAlgn="base" hangingPunct="0">
              <a:spcAft>
                <a:spcPct val="0"/>
              </a:spcAft>
            </a:pPr>
            <a:fld id="{CDC485B4-DBEF-4EA9-BD23-2BC24DEFB4AE}" type="slidenum">
              <a:rPr lang="sv-SE">
                <a:solidFill>
                  <a:srgbClr val="000000"/>
                </a:solidFill>
              </a:rPr>
              <a:pPr eaLnBrk="0" fontAlgn="base" hangingPunct="0">
                <a:spcAft>
                  <a:spcPct val="0"/>
                </a:spcAft>
              </a:pPr>
              <a:t>‹#›</a:t>
            </a:fld>
            <a:endParaRPr 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36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endParaRPr lang="sv-SE">
              <a:solidFill>
                <a:srgbClr val="000000"/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r>
              <a:rPr lang="sv-SE">
                <a:solidFill>
                  <a:srgbClr val="000000"/>
                </a:solidFill>
              </a:rPr>
              <a:t>Regionledningskontoret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fld id="{CDC485B4-DBEF-4EA9-BD23-2BC24DEFB4AE}" type="slidenum">
              <a:rPr lang="sv-SE" smtClean="0">
                <a:solidFill>
                  <a:srgbClr val="000000"/>
                </a:solidFill>
              </a:rPr>
              <a:pPr eaLnBrk="0" fontAlgn="base" hangingPunct="0">
                <a:spcAft>
                  <a:spcPct val="0"/>
                </a:spcAft>
              </a:pPr>
              <a:t>‹#›</a:t>
            </a:fld>
            <a:endParaRPr lang="sv-SE">
              <a:solidFill>
                <a:srgbClr val="000000"/>
              </a:solidFill>
            </a:endParaRPr>
          </a:p>
        </p:txBody>
      </p:sp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761670" y="2594343"/>
            <a:ext cx="7700962" cy="34449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1704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endParaRPr lang="sv-SE">
              <a:solidFill>
                <a:srgbClr val="000000"/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r>
              <a:rPr lang="sv-SE">
                <a:solidFill>
                  <a:srgbClr val="000000"/>
                </a:solidFill>
              </a:rPr>
              <a:t>Regionledningskontoret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Aft>
                <a:spcPct val="0"/>
              </a:spcAft>
            </a:pPr>
            <a:fld id="{CDC485B4-DBEF-4EA9-BD23-2BC24DEFB4AE}" type="slidenum">
              <a:rPr lang="sv-SE" smtClean="0">
                <a:solidFill>
                  <a:srgbClr val="000000"/>
                </a:solidFill>
              </a:rPr>
              <a:pPr eaLnBrk="0" fontAlgn="base" hangingPunct="0">
                <a:spcAft>
                  <a:spcPct val="0"/>
                </a:spcAft>
              </a:pPr>
              <a:t>‹#›</a:t>
            </a:fld>
            <a:endParaRPr lang="sv-SE">
              <a:solidFill>
                <a:srgbClr val="000000"/>
              </a:solidFill>
            </a:endParaRPr>
          </a:p>
        </p:txBody>
      </p:sp>
      <p:sp>
        <p:nvSpPr>
          <p:cNvPr id="6" name="Platshållare för innehåll 2"/>
          <p:cNvSpPr>
            <a:spLocks noGrp="1"/>
          </p:cNvSpPr>
          <p:nvPr>
            <p:ph idx="1"/>
          </p:nvPr>
        </p:nvSpPr>
        <p:spPr>
          <a:xfrm>
            <a:off x="761670" y="2594343"/>
            <a:ext cx="3780000" cy="34449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0781B708-DFED-4A12-8CFC-16D8CC8E882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000" y="2594343"/>
            <a:ext cx="3780000" cy="34449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97968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532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>
              <a:solidFill>
                <a:srgbClr val="000000"/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>
                <a:solidFill>
                  <a:srgbClr val="000000"/>
                </a:solidFill>
              </a:rPr>
              <a:t>Regionledningskontoret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CE7DA-BB3C-4A4F-9C65-83AC921851AA}" type="slidenum">
              <a:rPr lang="sv-SE">
                <a:solidFill>
                  <a:srgbClr val="000000"/>
                </a:solidFill>
              </a:rPr>
              <a:pPr/>
              <a:t>‹#›</a:t>
            </a:fld>
            <a:endParaRPr lang="sv-SE">
              <a:solidFill>
                <a:srgbClr val="000000"/>
              </a:solidFill>
            </a:endParaRPr>
          </a:p>
        </p:txBody>
      </p:sp>
      <p:sp>
        <p:nvSpPr>
          <p:cNvPr id="6" name="Rubrik 1"/>
          <p:cNvSpPr>
            <a:spLocks noGrp="1"/>
          </p:cNvSpPr>
          <p:nvPr>
            <p:ph type="title"/>
          </p:nvPr>
        </p:nvSpPr>
        <p:spPr>
          <a:xfrm>
            <a:off x="760703" y="1594358"/>
            <a:ext cx="7700962" cy="83661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48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>
              <a:solidFill>
                <a:srgbClr val="000000"/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6D90C-5F49-4ED0-8EE8-4F0D6D9C5CE3}" type="slidenum">
              <a:rPr lang="sv-SE">
                <a:solidFill>
                  <a:srgbClr val="000000"/>
                </a:solidFill>
              </a:rPr>
              <a:pPr/>
              <a:t>‹#›</a:t>
            </a:fld>
            <a:endParaRPr lang="sv-S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80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6400801" y="655028"/>
            <a:ext cx="2519363" cy="130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2475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brö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6400801" y="655028"/>
            <a:ext cx="2519363" cy="130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227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2 innehållsdelar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719138" y="2159000"/>
            <a:ext cx="3717988" cy="3937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6400801" y="655028"/>
            <a:ext cx="2519363" cy="130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7" name="Platshållare för innehåll 2">
            <a:extLst>
              <a:ext uri="{FF2B5EF4-FFF2-40B4-BE49-F238E27FC236}">
                <a16:creationId xmlns:a16="http://schemas.microsoft.com/office/drawing/2014/main" id="{EFC4FDA7-B96F-420F-97B3-6843B108A8E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10495" y="2159000"/>
            <a:ext cx="3717988" cy="3937000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6562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6400801" y="655028"/>
            <a:ext cx="2519363" cy="130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35897-AA38-4E5A-9DD3-4A40406CD6F6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961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6400801" y="655028"/>
            <a:ext cx="2519363" cy="130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147F2-D839-401F-8B8C-3CAF295340B5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926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ktangel 18">
            <a:extLst>
              <a:ext uri="{FF2B5EF4-FFF2-40B4-BE49-F238E27FC236}">
                <a16:creationId xmlns:a16="http://schemas.microsoft.com/office/drawing/2014/main" id="{54F1F192-917D-44EE-9330-50224318389F}"/>
              </a:ext>
            </a:extLst>
          </p:cNvPr>
          <p:cNvSpPr/>
          <p:nvPr userDrawn="1"/>
        </p:nvSpPr>
        <p:spPr bwMode="auto">
          <a:xfrm>
            <a:off x="0" y="0"/>
            <a:ext cx="9144000" cy="972000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pic>
        <p:nvPicPr>
          <p:cNvPr id="20" name="Bild 19">
            <a:extLst>
              <a:ext uri="{FF2B5EF4-FFF2-40B4-BE49-F238E27FC236}">
                <a16:creationId xmlns:a16="http://schemas.microsoft.com/office/drawing/2014/main" id="{01EFBFFE-FAB1-45A9-A57E-155DF9007B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21" name="Grupp 20">
            <a:extLst>
              <a:ext uri="{FF2B5EF4-FFF2-40B4-BE49-F238E27FC236}">
                <a16:creationId xmlns:a16="http://schemas.microsoft.com/office/drawing/2014/main" id="{A5EE197A-2218-490C-B910-50D02DE869E9}"/>
              </a:ext>
            </a:extLst>
          </p:cNvPr>
          <p:cNvGrpSpPr/>
          <p:nvPr userDrawn="1"/>
        </p:nvGrpSpPr>
        <p:grpSpPr>
          <a:xfrm>
            <a:off x="8999538" y="3175"/>
            <a:ext cx="144463" cy="788988"/>
            <a:chOff x="8999538" y="3175"/>
            <a:chExt cx="144463" cy="788988"/>
          </a:xfrm>
        </p:grpSpPr>
        <p:sp>
          <p:nvSpPr>
            <p:cNvPr id="22" name="Rectangle 30">
              <a:extLst>
                <a:ext uri="{FF2B5EF4-FFF2-40B4-BE49-F238E27FC236}">
                  <a16:creationId xmlns:a16="http://schemas.microsoft.com/office/drawing/2014/main" id="{5BF1DE56-4FC2-4C94-A969-E8D1A58B6751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23" name="Rectangle 31">
              <a:extLst>
                <a:ext uri="{FF2B5EF4-FFF2-40B4-BE49-F238E27FC236}">
                  <a16:creationId xmlns:a16="http://schemas.microsoft.com/office/drawing/2014/main" id="{34485709-C896-4731-9C30-270E246602C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24" name="Rectangle 32">
              <a:extLst>
                <a:ext uri="{FF2B5EF4-FFF2-40B4-BE49-F238E27FC236}">
                  <a16:creationId xmlns:a16="http://schemas.microsoft.com/office/drawing/2014/main" id="{AEC58057-F316-49ED-81A9-D948AF099990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25" name="Rectangle 33">
              <a:extLst>
                <a:ext uri="{FF2B5EF4-FFF2-40B4-BE49-F238E27FC236}">
                  <a16:creationId xmlns:a16="http://schemas.microsoft.com/office/drawing/2014/main" id="{911914C6-C46E-436E-9A4C-E9EC2C6CB4FE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sv-SE" noProof="0"/>
              <a:t>Klicka här för att ändra mall för rubrikformat</a:t>
            </a:r>
            <a:endParaRPr lang="sv-SE" noProof="0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sv-SE" noProof="0"/>
              <a:t>Klicka här för att ändra mall för underrubrikformat</a:t>
            </a:r>
            <a:endParaRPr lang="sv-SE" noProof="0" dirty="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A088CD-CCDE-49E5-84E6-67161CD99BD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2346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7508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 brö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Serviceförvaltningen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BB44-B4B5-45AD-87A9-3B8A569A17F0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620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6377734-D027-417D-9B38-6A99ADA49896}"/>
              </a:ext>
            </a:extLst>
          </p:cNvPr>
          <p:cNvSpPr/>
          <p:nvPr userDrawn="1"/>
        </p:nvSpPr>
        <p:spPr bwMode="auto">
          <a:xfrm>
            <a:off x="0" y="0"/>
            <a:ext cx="9144000" cy="972000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9" y="1456595"/>
            <a:ext cx="770096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9" y="2159000"/>
            <a:ext cx="7700962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1" y="237636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endParaRPr 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1" y="446333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65EAC295-B5BC-4B98-BE11-8B11DB9261CC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05116325-B406-460C-9ADB-106E06DDABD2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6" name="Grupp 15">
            <a:extLst>
              <a:ext uri="{FF2B5EF4-FFF2-40B4-BE49-F238E27FC236}">
                <a16:creationId xmlns:a16="http://schemas.microsoft.com/office/drawing/2014/main" id="{92489088-1FA7-43DD-AC2E-192A613A9A23}"/>
              </a:ext>
            </a:extLst>
          </p:cNvPr>
          <p:cNvGrpSpPr/>
          <p:nvPr userDrawn="1"/>
        </p:nvGrpSpPr>
        <p:grpSpPr>
          <a:xfrm>
            <a:off x="8999538" y="3175"/>
            <a:ext cx="144463" cy="788988"/>
            <a:chOff x="8999538" y="3175"/>
            <a:chExt cx="144463" cy="788988"/>
          </a:xfrm>
        </p:grpSpPr>
        <p:sp>
          <p:nvSpPr>
            <p:cNvPr id="17" name="Rectangle 30">
              <a:extLst>
                <a:ext uri="{FF2B5EF4-FFF2-40B4-BE49-F238E27FC236}">
                  <a16:creationId xmlns:a16="http://schemas.microsoft.com/office/drawing/2014/main" id="{A7A15648-6A42-4897-ABAF-4E8D40D46218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1">
              <a:extLst>
                <a:ext uri="{FF2B5EF4-FFF2-40B4-BE49-F238E27FC236}">
                  <a16:creationId xmlns:a16="http://schemas.microsoft.com/office/drawing/2014/main" id="{D87C648E-60C3-40BD-81D5-9E16C2E0FBC5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9" name="Rectangle 32">
              <a:extLst>
                <a:ext uri="{FF2B5EF4-FFF2-40B4-BE49-F238E27FC236}">
                  <a16:creationId xmlns:a16="http://schemas.microsoft.com/office/drawing/2014/main" id="{6BB8206F-75FF-4C3A-98FA-C6D5F5E0C30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20" name="Rectangle 33">
              <a:extLst>
                <a:ext uri="{FF2B5EF4-FFF2-40B4-BE49-F238E27FC236}">
                  <a16:creationId xmlns:a16="http://schemas.microsoft.com/office/drawing/2014/main" id="{105FD4D1-BBCE-438E-B4FB-7D9D37E5A0E9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7" r:id="rId4"/>
    <p:sldLayoutId id="2147483654" r:id="rId5"/>
    <p:sldLayoutId id="2147483655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9pPr>
    </p:titleStyle>
    <p:bodyStyle>
      <a:lvl1pPr marL="342900" indent="-342900" algn="l" rtl="0" eaLnBrk="1" fontAlgn="base" hangingPunct="1">
        <a:lnSpc>
          <a:spcPct val="130000"/>
        </a:lnSpc>
        <a:spcBef>
          <a:spcPts val="500"/>
        </a:spcBef>
        <a:spcAft>
          <a:spcPts val="20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0955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5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6377734-D027-417D-9B38-6A99ADA49896}"/>
              </a:ext>
            </a:extLst>
          </p:cNvPr>
          <p:cNvSpPr/>
          <p:nvPr userDrawn="1"/>
        </p:nvSpPr>
        <p:spPr bwMode="auto">
          <a:xfrm>
            <a:off x="0" y="0"/>
            <a:ext cx="9144000" cy="972000"/>
          </a:xfrm>
          <a:prstGeom prst="rect">
            <a:avLst/>
          </a:prstGeom>
          <a:solidFill>
            <a:srgbClr val="E9E3D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9" y="1456595"/>
            <a:ext cx="770096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9" y="2159000"/>
            <a:ext cx="7700962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1" y="237636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endParaRPr lang="sv-S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00801" y="655028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r>
              <a:rPr lang="sv-SE"/>
              <a:t>Serviceförvaltningen</a:t>
            </a:r>
            <a:endParaRPr lang="sv-S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1" y="446333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65EAC295-B5BC-4B98-BE11-8B11DB9261CC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05116325-B406-460C-9ADB-106E06DDABD2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2643" y="287739"/>
            <a:ext cx="1997319" cy="357545"/>
          </a:xfrm>
          <a:prstGeom prst="rect">
            <a:avLst/>
          </a:prstGeom>
        </p:spPr>
      </p:pic>
      <p:grpSp>
        <p:nvGrpSpPr>
          <p:cNvPr id="16" name="Grupp 15">
            <a:extLst>
              <a:ext uri="{FF2B5EF4-FFF2-40B4-BE49-F238E27FC236}">
                <a16:creationId xmlns:a16="http://schemas.microsoft.com/office/drawing/2014/main" id="{92489088-1FA7-43DD-AC2E-192A613A9A23}"/>
              </a:ext>
            </a:extLst>
          </p:cNvPr>
          <p:cNvGrpSpPr/>
          <p:nvPr userDrawn="1"/>
        </p:nvGrpSpPr>
        <p:grpSpPr>
          <a:xfrm>
            <a:off x="8999538" y="3175"/>
            <a:ext cx="144463" cy="788988"/>
            <a:chOff x="8999538" y="3175"/>
            <a:chExt cx="144463" cy="788988"/>
          </a:xfrm>
        </p:grpSpPr>
        <p:sp>
          <p:nvSpPr>
            <p:cNvPr id="17" name="Rectangle 30">
              <a:extLst>
                <a:ext uri="{FF2B5EF4-FFF2-40B4-BE49-F238E27FC236}">
                  <a16:creationId xmlns:a16="http://schemas.microsoft.com/office/drawing/2014/main" id="{A7A15648-6A42-4897-ABAF-4E8D40D46218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3175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8" name="Rectangle 31">
              <a:extLst>
                <a:ext uri="{FF2B5EF4-FFF2-40B4-BE49-F238E27FC236}">
                  <a16:creationId xmlns:a16="http://schemas.microsoft.com/office/drawing/2014/main" id="{D87C648E-60C3-40BD-81D5-9E16C2E0FBC5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22225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19" name="Rectangle 32">
              <a:extLst>
                <a:ext uri="{FF2B5EF4-FFF2-40B4-BE49-F238E27FC236}">
                  <a16:creationId xmlns:a16="http://schemas.microsoft.com/office/drawing/2014/main" id="{6BB8206F-75FF-4C3A-98FA-C6D5F5E0C304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434975"/>
              <a:ext cx="144463" cy="14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  <p:sp>
          <p:nvSpPr>
            <p:cNvPr id="20" name="Rectangle 33">
              <a:extLst>
                <a:ext uri="{FF2B5EF4-FFF2-40B4-BE49-F238E27FC236}">
                  <a16:creationId xmlns:a16="http://schemas.microsoft.com/office/drawing/2014/main" id="{105FD4D1-BBCE-438E-B4FB-7D9D37E5A0E9}"/>
                </a:ext>
              </a:extLst>
            </p:cNvPr>
            <p:cNvSpPr>
              <a:spLocks noChangeAspect="1" noChangeArrowheads="1"/>
            </p:cNvSpPr>
            <p:nvPr userDrawn="1"/>
          </p:nvSpPr>
          <p:spPr bwMode="auto">
            <a:xfrm>
              <a:off x="8999538" y="647700"/>
              <a:ext cx="144463" cy="144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75704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9pPr>
    </p:titleStyle>
    <p:bodyStyle>
      <a:lvl1pPr marL="342900" indent="-342900" algn="l" rtl="0" eaLnBrk="1" fontAlgn="base" hangingPunct="1">
        <a:lnSpc>
          <a:spcPct val="130000"/>
        </a:lnSpc>
        <a:spcBef>
          <a:spcPts val="500"/>
        </a:spcBef>
        <a:spcAft>
          <a:spcPts val="20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0955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58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 userDrawn="1"/>
        </p:nvSpPr>
        <p:spPr bwMode="auto">
          <a:xfrm>
            <a:off x="0" y="427493"/>
            <a:ext cx="9144000" cy="430887"/>
          </a:xfrm>
          <a:prstGeom prst="rect">
            <a:avLst/>
          </a:prstGeom>
          <a:solidFill>
            <a:srgbClr val="EAE3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0703" y="1594358"/>
            <a:ext cx="770096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703" y="2594345"/>
            <a:ext cx="7700962" cy="3460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2" y="307095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pPr eaLnBrk="0" fontAlgn="base" hangingPunct="0">
              <a:spcAft>
                <a:spcPct val="0"/>
              </a:spcAft>
            </a:pPr>
            <a:endParaRPr lang="sv-SE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00802" y="883843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pPr eaLnBrk="0" fontAlgn="base" hangingPunct="0">
              <a:spcAft>
                <a:spcPct val="0"/>
              </a:spcAft>
            </a:pPr>
            <a:r>
              <a:rPr lang="sv-SE">
                <a:solidFill>
                  <a:srgbClr val="000000"/>
                </a:solidFill>
              </a:rPr>
              <a:t>Regionledningskontoret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2" y="609647"/>
            <a:ext cx="2519363" cy="13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pPr eaLnBrk="0" fontAlgn="base" hangingPunct="0">
              <a:spcAft>
                <a:spcPct val="0"/>
              </a:spcAft>
            </a:pPr>
            <a:fld id="{CDC485B4-DBEF-4EA9-BD23-2BC24DEFB4AE}" type="slidenum">
              <a:rPr lang="sv-SE">
                <a:solidFill>
                  <a:srgbClr val="000000"/>
                </a:solidFill>
              </a:rPr>
              <a:pPr eaLnBrk="0" fontAlgn="base" hangingPunct="0">
                <a:spcAft>
                  <a:spcPct val="0"/>
                </a:spcAft>
              </a:pPr>
              <a:t>‹#›</a:t>
            </a:fld>
            <a:endParaRPr lang="sv-SE">
              <a:solidFill>
                <a:srgbClr val="000000"/>
              </a:solidFill>
            </a:endParaRPr>
          </a:p>
        </p:txBody>
      </p:sp>
      <p:grpSp>
        <p:nvGrpSpPr>
          <p:cNvPr id="20" name="Group 29"/>
          <p:cNvGrpSpPr>
            <a:grpSpLocks/>
          </p:cNvGrpSpPr>
          <p:nvPr/>
        </p:nvGrpSpPr>
        <p:grpSpPr bwMode="auto">
          <a:xfrm>
            <a:off x="8999539" y="-114300"/>
            <a:ext cx="144463" cy="1291167"/>
            <a:chOff x="5669" y="-74"/>
            <a:chExt cx="91" cy="610"/>
          </a:xfrm>
        </p:grpSpPr>
        <p:sp>
          <p:nvSpPr>
            <p:cNvPr id="21" name="Rectangle 30"/>
            <p:cNvSpPr>
              <a:spLocks noChangeAspect="1" noChangeArrowheads="1"/>
            </p:cNvSpPr>
            <p:nvPr userDrawn="1"/>
          </p:nvSpPr>
          <p:spPr bwMode="auto">
            <a:xfrm>
              <a:off x="5669" y="-74"/>
              <a:ext cx="91" cy="2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E9E3D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sv-SE" sz="2200"/>
            </a:p>
          </p:txBody>
        </p:sp>
        <p:sp>
          <p:nvSpPr>
            <p:cNvPr id="22" name="Rectangle 31"/>
            <p:cNvSpPr>
              <a:spLocks noChangeAspect="1" noChangeArrowheads="1"/>
            </p:cNvSpPr>
            <p:nvPr userDrawn="1"/>
          </p:nvSpPr>
          <p:spPr bwMode="auto">
            <a:xfrm>
              <a:off x="5669" y="64"/>
              <a:ext cx="91" cy="2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E9E3D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sv-SE" sz="2200"/>
            </a:p>
          </p:txBody>
        </p:sp>
        <p:sp>
          <p:nvSpPr>
            <p:cNvPr id="23" name="Rectangle 32"/>
            <p:cNvSpPr>
              <a:spLocks noChangeAspect="1" noChangeArrowheads="1"/>
            </p:cNvSpPr>
            <p:nvPr userDrawn="1"/>
          </p:nvSpPr>
          <p:spPr bwMode="auto">
            <a:xfrm>
              <a:off x="5669" y="198"/>
              <a:ext cx="91" cy="2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E9E3D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sv-SE" sz="2200"/>
            </a:p>
          </p:txBody>
        </p:sp>
        <p:sp>
          <p:nvSpPr>
            <p:cNvPr id="24" name="Rectangle 33"/>
            <p:cNvSpPr>
              <a:spLocks noChangeAspect="1" noChangeArrowheads="1"/>
            </p:cNvSpPr>
            <p:nvPr userDrawn="1"/>
          </p:nvSpPr>
          <p:spPr bwMode="auto">
            <a:xfrm>
              <a:off x="5669" y="332"/>
              <a:ext cx="91" cy="2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E9E3D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sv-SE" sz="2200"/>
            </a:p>
          </p:txBody>
        </p:sp>
      </p:grpSp>
      <p:pic>
        <p:nvPicPr>
          <p:cNvPr id="15" name="Bildobjekt 1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9" y="428322"/>
            <a:ext cx="2795225" cy="497935"/>
          </a:xfrm>
          <a:prstGeom prst="rect">
            <a:avLst/>
          </a:prstGeom>
        </p:spPr>
      </p:pic>
      <p:sp>
        <p:nvSpPr>
          <p:cNvPr id="17" name="Rektangel 16">
            <a:extLst>
              <a:ext uri="{FF2B5EF4-FFF2-40B4-BE49-F238E27FC236}">
                <a16:creationId xmlns:a16="http://schemas.microsoft.com/office/drawing/2014/main" id="{7386DAB1-6AF3-46C6-8280-A422CC07456C}"/>
              </a:ext>
            </a:extLst>
          </p:cNvPr>
          <p:cNvSpPr/>
          <p:nvPr userDrawn="1"/>
        </p:nvSpPr>
        <p:spPr bwMode="auto">
          <a:xfrm>
            <a:off x="1899171" y="407915"/>
            <a:ext cx="184731" cy="430887"/>
          </a:xfrm>
          <a:prstGeom prst="rect">
            <a:avLst/>
          </a:prstGeom>
          <a:solidFill>
            <a:srgbClr val="EAE3D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Geneva" pitchFamily="1" charset="-128"/>
            </a:endParaRPr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85728D0F-2CE1-4C69-8A5D-8FB0A4AEBB9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25941" y="435320"/>
            <a:ext cx="2020828" cy="47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62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9pPr>
    </p:titleStyle>
    <p:bodyStyle>
      <a:lvl1pPr marL="182563" indent="-182563" algn="l" rtl="0" eaLnBrk="1" fontAlgn="base" hangingPunct="1">
        <a:lnSpc>
          <a:spcPts val="2400"/>
        </a:lnSpc>
        <a:spcBef>
          <a:spcPts val="500"/>
        </a:spcBef>
        <a:spcAft>
          <a:spcPts val="0"/>
        </a:spcAft>
        <a:buSzPct val="124000"/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4625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Verdana" panose="020B0604030504040204" pitchFamily="34" charset="0"/>
        <a:buChar char="–"/>
        <a:defRPr sz="1600">
          <a:solidFill>
            <a:schemeClr val="tx1"/>
          </a:solidFill>
          <a:latin typeface="+mn-lt"/>
          <a:ea typeface="+mn-ea"/>
        </a:defRPr>
      </a:lvl2pPr>
      <a:lvl3pPr marL="539750" indent="-182563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Verdana" panose="020B0604030504040204" pitchFamily="34" charset="0"/>
        <a:buChar char="–"/>
        <a:defRPr sz="1600">
          <a:solidFill>
            <a:schemeClr val="tx1"/>
          </a:solidFill>
          <a:latin typeface="+mn-lt"/>
          <a:ea typeface="+mn-ea"/>
        </a:defRPr>
      </a:lvl3pPr>
      <a:lvl4pPr marL="714375" indent="-174625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Verdana" panose="020B0604030504040204" pitchFamily="34" charset="0"/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898525" indent="-18415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Font typeface="Verdana" panose="020B0604030504040204" pitchFamily="34" charset="0"/>
        <a:buChar char="–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sz="2800" dirty="0"/>
              <a:t>Riskbedömning</a:t>
            </a:r>
            <a:br>
              <a:rPr lang="sv-SE" sz="2800" dirty="0"/>
            </a:br>
            <a:endParaRPr lang="sv-SE" sz="2800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1755645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>
                <a:solidFill>
                  <a:schemeClr val="tx2"/>
                </a:solidFill>
              </a:rPr>
              <a:t>Varför riskbedömning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1400" dirty="0">
                <a:solidFill>
                  <a:schemeClr val="tx2"/>
                </a:solidFill>
              </a:rPr>
              <a:t>Inför ett beslut om verksamhetsförändring ska en riskbedömning göras.</a:t>
            </a:r>
          </a:p>
          <a:p>
            <a:r>
              <a:rPr lang="sv-SE" sz="1400" dirty="0">
                <a:solidFill>
                  <a:schemeClr val="tx2"/>
                </a:solidFill>
              </a:rPr>
              <a:t>Förslaget till verksamhetsförändring inom X-förvaltningen som presenterades under vecka X och som därefter har diskuterats på APT och i ledningsgrupper har nu kommit till det stadiet i processen då förslaget är tillräckligt konkret för att en riskbedömning ska kunna göras. </a:t>
            </a:r>
          </a:p>
          <a:p>
            <a:pPr lvl="0"/>
            <a:r>
              <a:rPr lang="sv-SE" sz="1400" dirty="0">
                <a:solidFill>
                  <a:schemeClr val="tx2"/>
                </a:solidFill>
              </a:rPr>
              <a:t>Riskbedömningen görs för att identifiera förslagets påverkan på medarbetarnas arbetsmiljö och hälsa. Riskkällor i arbetsmiljön ska identifieras och en handlingsplan för att hantera och reducera dessa ska tas fram tillsammans med berörda medarbetare och skyddsombud. </a:t>
            </a:r>
          </a:p>
          <a:p>
            <a:pPr lvl="0"/>
            <a:r>
              <a:rPr lang="sv-SE" sz="1400" dirty="0">
                <a:solidFill>
                  <a:schemeClr val="tx2"/>
                </a:solidFill>
              </a:rPr>
              <a:t>Endast arbetsmiljö och hälsa diskuteras i en riskbedömning. Andra konsekvenser t.ex. för verksamheten lyfts i andra forum. </a:t>
            </a:r>
          </a:p>
          <a:p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3888396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800" dirty="0"/>
              <a:t>Viktigt att veta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Alla enheter som berörs direkt av detta förslag ska genomföra en riskbedömning. De medarbetare som ligger direkt under avdelningschefen ska också samlas för APT med riskbedömning.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Tidsperiod : vecka XX och XX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Alla medarbetare ska ges möjlighet att delta men alla måste inte vara med.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Viktigt att utse en person som dokumenterar och en som leder diskussionen.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Skyddsombud ska bjudas in och bör vara med ,men måste inte vara med om det inte är möjligt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HR bistår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Riskbedömningen handlar om arbetsmiljö och hälsa. Riskkällor ska identifieras och handlingsplan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v-SE" sz="1400" dirty="0"/>
              <a:t>         tas fram.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Förslagets påverkan på verksamheten diskuteras vid annat tillfälle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Tidsåtgång :30-45 min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Lokaler finns bokade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sv-SE" sz="1400" dirty="0"/>
              <a:t>Dokumentet skickas till samverkansgruppen via HR senast den XXXX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v-SE" sz="1400" dirty="0"/>
              <a:t> </a:t>
            </a:r>
          </a:p>
          <a:p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3402741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18688" y="1005180"/>
            <a:ext cx="7772400" cy="1152127"/>
          </a:xfrm>
        </p:spPr>
        <p:txBody>
          <a:bodyPr>
            <a:normAutofit/>
          </a:bodyPr>
          <a:lstStyle/>
          <a:p>
            <a:pPr algn="l"/>
            <a:r>
              <a:rPr lang="sv-SE" sz="2800" dirty="0"/>
              <a:t>Riskbedömning vid förändring av organisation och verksamhet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729842" y="2157307"/>
            <a:ext cx="6975446" cy="4337170"/>
          </a:xfrm>
        </p:spPr>
        <p:txBody>
          <a:bodyPr>
            <a:normAutofit/>
          </a:bodyPr>
          <a:lstStyle/>
          <a:p>
            <a:pPr lvl="0" algn="l"/>
            <a:r>
              <a:rPr lang="sv-SE" sz="1800" b="1" dirty="0">
                <a:solidFill>
                  <a:prstClr val="black"/>
                </a:solidFill>
              </a:rPr>
              <a:t>Ur AFS (Arbetsmiljöverkets författningssamling) 2001.1 </a:t>
            </a:r>
            <a:endParaRPr lang="sv-SE" sz="1800" dirty="0">
              <a:solidFill>
                <a:prstClr val="black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sv-SE" sz="1800" dirty="0">
              <a:solidFill>
                <a:prstClr val="black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prstClr val="black"/>
                </a:solidFill>
              </a:rPr>
              <a:t>När ändringar i verksamheten planeras., skall arbetsgivaren bedöma om ändringarna medför risker för ohälsa eller olycksfall som kan behöva åtgärdas. Riskbedömningen skall dokumenteras skriftligt. I riskbedömningen skall anges vilka risker som finns och om de är allvarliga eller inte.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sv-SE" sz="1400" dirty="0">
              <a:solidFill>
                <a:prstClr val="black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sv-SE" sz="1400" dirty="0">
                <a:solidFill>
                  <a:prstClr val="black"/>
                </a:solidFill>
              </a:rPr>
              <a:t>Arbetsgivaren ska ge medarbetarna, skyddsombuden möjlighet att medverka i det systematiska arbetsmiljöarbetet.</a:t>
            </a:r>
          </a:p>
          <a:p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2384914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800" dirty="0"/>
              <a:t>Undersöka arbetsmiljön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sv-SE" sz="2500" i="1" dirty="0"/>
              <a:t>Syftet är att fånga upp, identifiera och kartlägga de arbetsmiljörisker som kan finnas i vår verksamhet. Exempelvis genom: </a:t>
            </a:r>
          </a:p>
          <a:p>
            <a:pPr marL="0" indent="0">
              <a:buNone/>
            </a:pPr>
            <a:endParaRPr lang="sv-SE" sz="2500" i="1" dirty="0"/>
          </a:p>
          <a:p>
            <a:r>
              <a:rPr lang="sv-SE" sz="2500" b="1" dirty="0"/>
              <a:t>APT </a:t>
            </a:r>
            <a:r>
              <a:rPr lang="sv-SE" sz="2500" dirty="0"/>
              <a:t>- Arbetsplatsträffen är forumet för dialog mellan medarbetare och chef för att gemensamt arbeta med frågor som bidrar till förbättringar i arbetet.</a:t>
            </a:r>
          </a:p>
          <a:p>
            <a:endParaRPr lang="sv-SE" sz="2500" dirty="0"/>
          </a:p>
          <a:p>
            <a:r>
              <a:rPr lang="sv-SE" sz="2500" b="1" dirty="0"/>
              <a:t>Skyddsrond</a:t>
            </a:r>
            <a:r>
              <a:rPr lang="sv-SE" sz="2500" dirty="0"/>
              <a:t> - Den fysiska arbetsmiljön undersöks minst en gång per år genom att skyddsrond genomförs enligt process för skyddsrond.</a:t>
            </a:r>
          </a:p>
          <a:p>
            <a:pPr marL="0" indent="0">
              <a:buNone/>
            </a:pPr>
            <a:endParaRPr lang="sv-SE" sz="2500" dirty="0"/>
          </a:p>
          <a:p>
            <a:r>
              <a:rPr lang="sv-SE" sz="2500" b="1" dirty="0"/>
              <a:t>Medarbetarenkät</a:t>
            </a:r>
            <a:r>
              <a:rPr lang="sv-SE" sz="2500" dirty="0"/>
              <a:t> och det </a:t>
            </a:r>
            <a:r>
              <a:rPr lang="sv-SE" sz="2500" b="1" dirty="0"/>
              <a:t>individuella utvecklingssamtalet </a:t>
            </a:r>
            <a:r>
              <a:rPr lang="sv-SE" sz="2500" dirty="0"/>
              <a:t>– undersöker en gång per år individens uppfattning om den psykosociala arbetsmiljön</a:t>
            </a:r>
          </a:p>
          <a:p>
            <a:endParaRPr lang="sv-SE" sz="2500" dirty="0"/>
          </a:p>
          <a:p>
            <a:r>
              <a:rPr lang="sv-SE" sz="2500" dirty="0"/>
              <a:t>Regelbunden </a:t>
            </a:r>
            <a:r>
              <a:rPr lang="sv-SE" sz="2500" b="1" dirty="0"/>
              <a:t>uppföljning</a:t>
            </a:r>
            <a:r>
              <a:rPr lang="sv-SE" sz="2500" dirty="0"/>
              <a:t> av sjukfrånvaro och rehabilitering, arbetsskador etc.</a:t>
            </a:r>
          </a:p>
          <a:p>
            <a:pPr marL="0" indent="0">
              <a:buNone/>
            </a:pPr>
            <a:endParaRPr lang="sv-SE" sz="2500" dirty="0"/>
          </a:p>
          <a:p>
            <a:r>
              <a:rPr lang="sv-SE" sz="2500" dirty="0"/>
              <a:t>Inför </a:t>
            </a:r>
            <a:r>
              <a:rPr lang="sv-SE" sz="2500" b="1" dirty="0"/>
              <a:t>förändringar i verksamheten </a:t>
            </a:r>
            <a:r>
              <a:rPr lang="sv-SE" sz="2500" dirty="0"/>
              <a:t>såsom ny organisation, nytt arbetssätt, ny teknik eller nya lokaler skall en skriftlig bedömning göras av dessa förändringar för att utröna om de medför risk för ohälsa.</a:t>
            </a:r>
          </a:p>
          <a:p>
            <a:endParaRPr lang="sv-SE" i="1" dirty="0"/>
          </a:p>
        </p:txBody>
      </p:sp>
      <p:sp>
        <p:nvSpPr>
          <p:cNvPr id="4" name="Ellips 3"/>
          <p:cNvSpPr/>
          <p:nvPr/>
        </p:nvSpPr>
        <p:spPr>
          <a:xfrm>
            <a:off x="503548" y="5062329"/>
            <a:ext cx="8136904" cy="123948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94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2800" dirty="0"/>
              <a:t>Arbetsmiljöarbete vid förvaltningen, ett löpande arbete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v-SE" dirty="0"/>
          </a:p>
          <a:p>
            <a:r>
              <a:rPr lang="sv-SE" sz="1400" dirty="0"/>
              <a:t>Samverkansgruppen för förvaltningen är tillika skyddskommitté och samverkar i frågor som berör förvaltningsövergripande frågor.</a:t>
            </a:r>
          </a:p>
          <a:p>
            <a:endParaRPr lang="sv-SE" sz="1400" dirty="0"/>
          </a:p>
          <a:p>
            <a:r>
              <a:rPr lang="sv-SE" sz="1400" dirty="0"/>
              <a:t>Skyddsombud har en viktig roll och deltar vid t.ex. riskbedömning och skyddsrond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89943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046922"/>
            <a:ext cx="8229600" cy="833548"/>
          </a:xfrm>
        </p:spPr>
        <p:txBody>
          <a:bodyPr>
            <a:normAutofit fontScale="90000"/>
          </a:bodyPr>
          <a:lstStyle/>
          <a:p>
            <a:r>
              <a:rPr lang="sv-SE" sz="2800" dirty="0"/>
              <a:t>Arbetssätt: Identifiera och bedöma riskkällor i samband med större förändring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2072081"/>
            <a:ext cx="8229600" cy="405408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sz="5600" dirty="0"/>
              <a:t>Beskriv på vilket sätt den fysiska eller psykosociala arbetsmiljön kan komma att påverka arbetstagarnas  hälsa  efter förändringen.</a:t>
            </a:r>
          </a:p>
          <a:p>
            <a:pPr marL="0" indent="0">
              <a:buNone/>
            </a:pPr>
            <a:endParaRPr lang="sv-SE" sz="5600" dirty="0"/>
          </a:p>
          <a:p>
            <a:pPr marL="0" indent="0">
              <a:buNone/>
            </a:pPr>
            <a:r>
              <a:rPr lang="sv-SE" sz="5600" b="1" dirty="0"/>
              <a:t>Viktigt är att skilja på verksamhetsfrågor och arbetsmiljön. Här handlar det  bara om eventuell påverkan på medarbetarens hälsa. Detta är inte heller en riskbedömning om flyttar av arbetsplatser.</a:t>
            </a:r>
          </a:p>
          <a:p>
            <a:pPr marL="0" indent="0">
              <a:buNone/>
            </a:pPr>
            <a:endParaRPr lang="sv-SE" sz="7200" dirty="0"/>
          </a:p>
          <a:p>
            <a:pPr marL="0" indent="0">
              <a:buNone/>
            </a:pPr>
            <a:r>
              <a:rPr lang="sv-SE" sz="5600" dirty="0"/>
              <a:t>Utgå ifrån faktorer som till exempel: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sv-SE" sz="5600" dirty="0"/>
              <a:t>Ohälsosam arbetsbelastning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sv-SE" sz="5600" dirty="0"/>
              <a:t>Otydliga förväntningar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sv-SE" sz="5600" dirty="0"/>
              <a:t>Inflytande på den egna arbetssituationen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sv-SE" sz="5600" dirty="0"/>
              <a:t>Nya arbetsuppgifter, ändrade kompetenskrav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sv-SE" sz="5600" dirty="0"/>
              <a:t>Ergonomi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sv-SE" sz="5600" dirty="0"/>
              <a:t>Jämställdhet och mångfald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sv-SE" sz="5600" dirty="0"/>
              <a:t>Samarbete</a:t>
            </a:r>
          </a:p>
          <a:p>
            <a:pPr>
              <a:buFontTx/>
              <a:buChar char="-"/>
            </a:pPr>
            <a:endParaRPr lang="sv-SE" dirty="0"/>
          </a:p>
          <a:p>
            <a:pPr marL="0" indent="0">
              <a:buNone/>
            </a:pPr>
            <a:r>
              <a:rPr lang="sv-SE" dirty="0"/>
              <a:t>	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71510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19139" y="1456595"/>
            <a:ext cx="7700962" cy="889040"/>
          </a:xfrm>
        </p:spPr>
        <p:txBody>
          <a:bodyPr>
            <a:normAutofit fontScale="90000"/>
          </a:bodyPr>
          <a:lstStyle/>
          <a:p>
            <a:r>
              <a:rPr lang="sv-SE" sz="2800" dirty="0"/>
              <a:t>Arbetssätt: Prioritera risker och ta fram handlingsplan </a:t>
            </a:r>
            <a:br>
              <a:rPr lang="sv-SE" dirty="0"/>
            </a:br>
            <a:br>
              <a:rPr lang="sv-SE" dirty="0"/>
            </a:b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2396194"/>
            <a:ext cx="8229600" cy="42323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sv-SE" sz="1400" dirty="0"/>
          </a:p>
          <a:p>
            <a:r>
              <a:rPr lang="sv-SE" sz="1400" dirty="0"/>
              <a:t>Prioritera de risker som finns i verksamheten. De risker som har bedömts vara allvarliga ska ha högst prioritet när vi beslutar om åtgärder. </a:t>
            </a:r>
          </a:p>
          <a:p>
            <a:r>
              <a:rPr lang="sv-SE" sz="1400" dirty="0"/>
              <a:t>Upprätta en skriftlig handlingsplan. Av handlingsplanen ska framgå: </a:t>
            </a:r>
          </a:p>
          <a:p>
            <a:pPr lvl="1">
              <a:buFontTx/>
              <a:buChar char="-"/>
            </a:pPr>
            <a:r>
              <a:rPr lang="sv-SE" sz="1400" dirty="0"/>
              <a:t>vad som ska göras</a:t>
            </a:r>
          </a:p>
          <a:p>
            <a:pPr lvl="1">
              <a:buFontTx/>
              <a:buChar char="-"/>
            </a:pPr>
            <a:r>
              <a:rPr lang="sv-SE" sz="1400" dirty="0"/>
              <a:t>vem som ska göra det </a:t>
            </a:r>
          </a:p>
          <a:p>
            <a:pPr lvl="1">
              <a:buFontTx/>
              <a:buChar char="-"/>
            </a:pPr>
            <a:r>
              <a:rPr lang="sv-SE" sz="1400" dirty="0"/>
              <a:t>när det ska vara klart</a:t>
            </a:r>
          </a:p>
          <a:p>
            <a:r>
              <a:rPr lang="sv-SE" sz="1400" dirty="0"/>
              <a:t>Detta är ett levande dokument som följs upp regelbundet tills samtliga aktiviteter är omhändertagna.</a:t>
            </a:r>
          </a:p>
          <a:p>
            <a:r>
              <a:rPr lang="sv-SE" sz="1400" dirty="0"/>
              <a:t>Respektive chef ansvarar för att besluta om åtgärder, ta fram handlingsplan samt kontrollera att de åtgärder som har vidtagits får effekt. </a:t>
            </a:r>
          </a:p>
          <a:p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2381586580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formgivning">
  <a:themeElements>
    <a:clrScheme name="SLL">
      <a:dk1>
        <a:srgbClr val="000000"/>
      </a:dk1>
      <a:lt1>
        <a:srgbClr val="FFFFFF"/>
      </a:lt1>
      <a:dk2>
        <a:srgbClr val="406618"/>
      </a:dk2>
      <a:lt2>
        <a:srgbClr val="78BE00"/>
      </a:lt2>
      <a:accent1>
        <a:srgbClr val="002D5A"/>
      </a:accent1>
      <a:accent2>
        <a:srgbClr val="00AEEF"/>
      </a:accent2>
      <a:accent3>
        <a:srgbClr val="9A0932"/>
      </a:accent3>
      <a:accent4>
        <a:srgbClr val="E1056D"/>
      </a:accent4>
      <a:accent5>
        <a:srgbClr val="EB9100"/>
      </a:accent5>
      <a:accent6>
        <a:srgbClr val="FFD400"/>
      </a:accent6>
      <a:hlink>
        <a:srgbClr val="034EA2"/>
      </a:hlink>
      <a:folHlink>
        <a:srgbClr val="034EA2"/>
      </a:folHlink>
    </a:clrScheme>
    <a:fontScheme name="Standardformgivning">
      <a:majorFont>
        <a:latin typeface="Verdana"/>
        <a:ea typeface="Geneva"/>
        <a:cs typeface=""/>
      </a:majorFont>
      <a:minorFont>
        <a:latin typeface="Verdana"/>
        <a:ea typeface="Genev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rgbClr val="00346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ea typeface="Geneva" pitchFamily="1" charset="-128"/>
          </a:defRPr>
        </a:defPPr>
      </a:lstStyle>
    </a:spDef>
    <a:lnDef>
      <a:spPr bwMode="auto"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AE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noAutofit/>
      </a:bodyPr>
      <a:lstStyle>
        <a:defPPr algn="l">
          <a:defRPr smtClean="0"/>
        </a:defPPr>
      </a:lstStyle>
    </a:tx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BAB0B9"/>
        </a:lt2>
        <a:accent1>
          <a:srgbClr val="003468"/>
        </a:accent1>
        <a:accent2>
          <a:srgbClr val="00AEEF"/>
        </a:accent2>
        <a:accent3>
          <a:srgbClr val="FFFFFF"/>
        </a:accent3>
        <a:accent4>
          <a:srgbClr val="000000"/>
        </a:accent4>
        <a:accent5>
          <a:srgbClr val="AAAEB9"/>
        </a:accent5>
        <a:accent6>
          <a:srgbClr val="009DD9"/>
        </a:accent6>
        <a:hlink>
          <a:srgbClr val="B30538"/>
        </a:hlink>
        <a:folHlink>
          <a:srgbClr val="E200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LL 4x3_VIT_181212.potx" id="{022201C5-7D37-4B93-975C-AA51E2F6D945}" vid="{5ADBE9A1-4E41-40E5-9A0C-8EE841C6E39D}"/>
    </a:ext>
  </a:extLst>
</a:theme>
</file>

<file path=ppt/theme/theme2.xml><?xml version="1.0" encoding="utf-8"?>
<a:theme xmlns:a="http://schemas.openxmlformats.org/drawingml/2006/main" name="1_Standardformgivning">
  <a:themeElements>
    <a:clrScheme name="SLL">
      <a:dk1>
        <a:srgbClr val="000000"/>
      </a:dk1>
      <a:lt1>
        <a:srgbClr val="FFFFFF"/>
      </a:lt1>
      <a:dk2>
        <a:srgbClr val="406618"/>
      </a:dk2>
      <a:lt2>
        <a:srgbClr val="78BE00"/>
      </a:lt2>
      <a:accent1>
        <a:srgbClr val="002D5A"/>
      </a:accent1>
      <a:accent2>
        <a:srgbClr val="00AEEF"/>
      </a:accent2>
      <a:accent3>
        <a:srgbClr val="9A0932"/>
      </a:accent3>
      <a:accent4>
        <a:srgbClr val="E1056D"/>
      </a:accent4>
      <a:accent5>
        <a:srgbClr val="EB9100"/>
      </a:accent5>
      <a:accent6>
        <a:srgbClr val="FFD400"/>
      </a:accent6>
      <a:hlink>
        <a:srgbClr val="034EA2"/>
      </a:hlink>
      <a:folHlink>
        <a:srgbClr val="034EA2"/>
      </a:folHlink>
    </a:clrScheme>
    <a:fontScheme name="Standardformgivning">
      <a:majorFont>
        <a:latin typeface="Verdana"/>
        <a:ea typeface="Geneva"/>
        <a:cs typeface=""/>
      </a:majorFont>
      <a:minorFont>
        <a:latin typeface="Verdana"/>
        <a:ea typeface="Genev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rgbClr val="00346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ea typeface="Geneva" pitchFamily="1" charset="-128"/>
          </a:defRPr>
        </a:defPPr>
      </a:lstStyle>
    </a:spDef>
    <a:lnDef>
      <a:spPr bwMode="auto"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AE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noAutofit/>
      </a:bodyPr>
      <a:lstStyle>
        <a:defPPr algn="l">
          <a:defRPr smtClean="0"/>
        </a:defPPr>
      </a:lstStyle>
    </a:tx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BAB0B9"/>
        </a:lt2>
        <a:accent1>
          <a:srgbClr val="003468"/>
        </a:accent1>
        <a:accent2>
          <a:srgbClr val="00AEEF"/>
        </a:accent2>
        <a:accent3>
          <a:srgbClr val="FFFFFF"/>
        </a:accent3>
        <a:accent4>
          <a:srgbClr val="000000"/>
        </a:accent4>
        <a:accent5>
          <a:srgbClr val="AAAEB9"/>
        </a:accent5>
        <a:accent6>
          <a:srgbClr val="009DD9"/>
        </a:accent6>
        <a:hlink>
          <a:srgbClr val="B30538"/>
        </a:hlink>
        <a:folHlink>
          <a:srgbClr val="E200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LL 4x3_VIT_181212.potx" id="{022201C5-7D37-4B93-975C-AA51E2F6D945}" vid="{5ADBE9A1-4E41-40E5-9A0C-8EE841C6E39D}"/>
    </a:ext>
  </a:extLst>
</a:theme>
</file>

<file path=ppt/theme/theme3.xml><?xml version="1.0" encoding="utf-8"?>
<a:theme xmlns:a="http://schemas.openxmlformats.org/drawingml/2006/main" name="2_Standardformgivning">
  <a:themeElements>
    <a:clrScheme name="Standardformgivning 1">
      <a:dk1>
        <a:srgbClr val="000000"/>
      </a:dk1>
      <a:lt1>
        <a:srgbClr val="FFFFFF"/>
      </a:lt1>
      <a:dk2>
        <a:srgbClr val="A79D96"/>
      </a:dk2>
      <a:lt2>
        <a:srgbClr val="E0DED9"/>
      </a:lt2>
      <a:accent1>
        <a:srgbClr val="002D5A"/>
      </a:accent1>
      <a:accent2>
        <a:srgbClr val="00AEEF"/>
      </a:accent2>
      <a:accent3>
        <a:srgbClr val="9A0932"/>
      </a:accent3>
      <a:accent4>
        <a:srgbClr val="FF056D"/>
      </a:accent4>
      <a:accent5>
        <a:srgbClr val="406618"/>
      </a:accent5>
      <a:accent6>
        <a:srgbClr val="78BE00"/>
      </a:accent6>
      <a:hlink>
        <a:srgbClr val="00AEEF"/>
      </a:hlink>
      <a:folHlink>
        <a:srgbClr val="EB9100"/>
      </a:folHlink>
    </a:clrScheme>
    <a:fontScheme name="Standardformgivning">
      <a:majorFont>
        <a:latin typeface="Verdana"/>
        <a:ea typeface="Geneva"/>
        <a:cs typeface=""/>
      </a:majorFont>
      <a:minorFont>
        <a:latin typeface="Verdana"/>
        <a:ea typeface="Genev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468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AE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Geneva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468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AE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Geneva" pitchFamily="1" charset="-128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BAB0B9"/>
        </a:lt2>
        <a:accent1>
          <a:srgbClr val="003468"/>
        </a:accent1>
        <a:accent2>
          <a:srgbClr val="00AEEF"/>
        </a:accent2>
        <a:accent3>
          <a:srgbClr val="FFFFFF"/>
        </a:accent3>
        <a:accent4>
          <a:srgbClr val="000000"/>
        </a:accent4>
        <a:accent5>
          <a:srgbClr val="AAAEB9"/>
        </a:accent5>
        <a:accent6>
          <a:srgbClr val="009DD9"/>
        </a:accent6>
        <a:hlink>
          <a:srgbClr val="B30538"/>
        </a:hlink>
        <a:folHlink>
          <a:srgbClr val="E200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H_LSF_vit_16x9_SE" id="{FB87333A-F10D-4179-9022-01E6C5CDBFEA}" vid="{B531CB41-8385-43D8-8C15-FAEC3C630344}"/>
    </a:ext>
  </a:extLst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SLL 4x3_VIT_181213</Template>
  <TotalTime>12304</TotalTime>
  <Words>660</Words>
  <Application>Microsoft Office PowerPoint</Application>
  <PresentationFormat>Bildspel på skärmen (4:3)</PresentationFormat>
  <Paragraphs>76</Paragraphs>
  <Slides>8</Slides>
  <Notes>5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8</vt:i4>
      </vt:variant>
    </vt:vector>
  </HeadingPairs>
  <TitlesOfParts>
    <vt:vector size="15" baseType="lpstr">
      <vt:lpstr>Arial</vt:lpstr>
      <vt:lpstr>Geneva</vt:lpstr>
      <vt:lpstr>Verdana</vt:lpstr>
      <vt:lpstr>Wingdings</vt:lpstr>
      <vt:lpstr>Standardformgivning</vt:lpstr>
      <vt:lpstr>1_Standardformgivning</vt:lpstr>
      <vt:lpstr>2_Standardformgivning</vt:lpstr>
      <vt:lpstr>Riskbedömning </vt:lpstr>
      <vt:lpstr>Varför riskbedömning</vt:lpstr>
      <vt:lpstr>Viktigt att veta</vt:lpstr>
      <vt:lpstr>Riskbedömning vid förändring av organisation och verksamhet</vt:lpstr>
      <vt:lpstr>Undersöka arbetsmiljön</vt:lpstr>
      <vt:lpstr>Arbetsmiljöarbete vid förvaltningen, ett löpande arbete</vt:lpstr>
      <vt:lpstr>Arbetssätt: Identifiera och bedöma riskkällor i samband med större förändring</vt:lpstr>
      <vt:lpstr>Arbetssätt: Prioritera risker och ta fram handlingsplan   </vt:lpstr>
    </vt:vector>
  </TitlesOfParts>
  <Company>Torev TextDesign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Organisationsschema  Regionledningskontoret 2019</dc:title>
  <dc:creator>Niclas Thorselius</dc:creator>
  <cp:lastModifiedBy>Charlotte Brolund</cp:lastModifiedBy>
  <cp:revision>381</cp:revision>
  <cp:lastPrinted>2019-04-08T08:10:47Z</cp:lastPrinted>
  <dcterms:created xsi:type="dcterms:W3CDTF">2019-01-07T10:13:41Z</dcterms:created>
  <dcterms:modified xsi:type="dcterms:W3CDTF">2019-05-10T07:54:30Z</dcterms:modified>
</cp:coreProperties>
</file>